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60" r:id="rId1"/>
  </p:sldMasterIdLst>
  <p:notesMasterIdLst>
    <p:notesMasterId r:id="rId2"/>
  </p:notesMasterIdLst>
  <p:sldIdLst>
    <p:sldId id="292" r:id="rId3"/>
    <p:sldId id="293" r:id="rId4"/>
    <p:sldId id="294" r:id="rId5"/>
    <p:sldId id="295" r:id="rId6"/>
    <p:sldId id="296" r:id="rId7"/>
    <p:sldId id="297" r:id="rId8"/>
    <p:sldId id="298" r:id="rId9"/>
    <p:sldId id="299" r:id="rId10"/>
    <p:sldId id="300" r:id="rId11"/>
    <p:sldId id="301" r:id="rId12"/>
    <p:sldId id="303" r:id="rId13"/>
    <p:sldId id="304" r:id="rId14"/>
    <p:sldId id="305" r:id="rId15"/>
    <p:sldId id="306" r:id="rId16"/>
    <p:sldId id="307" r:id="rId17"/>
    <p:sldId id="308" r:id="rId18"/>
    <p:sldId id="309" r:id="rId19"/>
  </p:sldIdLst>
  <p:sldSz cy="10287000" cx="18288000"/>
  <p:notesSz cx="6858000" cy="9144000"/>
  <p:embeddedFontLst>
    <p:embeddedFont>
      <p:font typeface="Calibri" panose="020F0502020204030204" pitchFamily="34" charset="0"/>
      <p:regular r:id="rId20"/>
      <p:bold r:id="rId21"/>
      <p:italic r:id="rId22"/>
      <p:boldItalic r:id="rId23"/>
    </p:embeddedFont>
    <p:embeddedFont>
      <p:font typeface="Fira Sans" panose="020B0503050000020004" pitchFamily="34" charset="0"/>
      <p:regular r:id="rId24"/>
      <p:bold r:id="rId25"/>
      <p:italic r:id="rId26"/>
      <p:boldItalic r:id="rId27"/>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5620"/>
    <p:restoredTop sz="94660"/>
  </p:normalViewPr>
  <p:slideViewPr>
    <p:cSldViewPr snapToGrid="0">
      <p:cViewPr varScale="1">
        <p:scale>
          <a:sx n="58" d="100"/>
          <a:sy n="58" d="100"/>
        </p:scale>
        <p:origin x="51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 Id="rId28" Type="http://schemas.openxmlformats.org/officeDocument/2006/relationships/tableStyles" Target="tableStyles.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29" name="Shape 2"/>
        <p:cNvGrpSpPr/>
        <p:nvPr/>
      </p:nvGrpSpPr>
      <p:grpSpPr>
        <a:xfrm>
          <a:off x="0" y="0"/>
          <a:ext cx="0" cy="0"/>
          <a:chOff x="0" y="0"/>
          <a:chExt cx="0" cy="0"/>
        </a:xfrm>
      </p:grpSpPr>
      <p:sp>
        <p:nvSpPr>
          <p:cNvPr id="1048863" name="Google Shape;3;n"/>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6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50"/>
        <p:cNvGrpSpPr/>
        <p:nvPr/>
      </p:nvGrpSpPr>
      <p:grpSpPr>
        <a:xfrm>
          <a:off x="0" y="0"/>
          <a:ext cx="0" cy="0"/>
          <a:chOff x="0" y="0"/>
          <a:chExt cx="0" cy="0"/>
        </a:xfrm>
      </p:grpSpPr>
      <p:sp>
        <p:nvSpPr>
          <p:cNvPr id="1048587" name="Google Shape;51;g282e7913630_1_519: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8" name="Google Shape;52;g282e7913630_1_51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244"/>
        <p:cNvGrpSpPr/>
        <p:nvPr/>
      </p:nvGrpSpPr>
      <p:grpSpPr>
        <a:xfrm>
          <a:off x="0" y="0"/>
          <a:ext cx="0" cy="0"/>
          <a:chOff x="0" y="0"/>
          <a:chExt cx="0" cy="0"/>
        </a:xfrm>
      </p:grpSpPr>
      <p:sp>
        <p:nvSpPr>
          <p:cNvPr id="1048739" name="Google Shape;245;g282e7913630_1_22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740" name="Google Shape;246;g282e7913630_1_224: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278"/>
        <p:cNvGrpSpPr/>
        <p:nvPr/>
      </p:nvGrpSpPr>
      <p:grpSpPr>
        <a:xfrm>
          <a:off x="0" y="0"/>
          <a:ext cx="0" cy="0"/>
          <a:chOff x="0" y="0"/>
          <a:chExt cx="0" cy="0"/>
        </a:xfrm>
      </p:grpSpPr>
      <p:sp>
        <p:nvSpPr>
          <p:cNvPr id="1048763" name="Google Shape;279;g282e7913630_1_27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764" name="Google Shape;280;g282e7913630_1_272: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0" name="Shape 313"/>
        <p:cNvGrpSpPr/>
        <p:nvPr/>
      </p:nvGrpSpPr>
      <p:grpSpPr>
        <a:xfrm>
          <a:off x="0" y="0"/>
          <a:ext cx="0" cy="0"/>
          <a:chOff x="0" y="0"/>
          <a:chExt cx="0" cy="0"/>
        </a:xfrm>
      </p:grpSpPr>
      <p:sp>
        <p:nvSpPr>
          <p:cNvPr id="1048787" name="Google Shape;314;p8: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788" name="Google Shape;315;p8: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342"/>
        <p:cNvGrpSpPr/>
        <p:nvPr/>
      </p:nvGrpSpPr>
      <p:grpSpPr>
        <a:xfrm>
          <a:off x="0" y="0"/>
          <a:ext cx="0" cy="0"/>
          <a:chOff x="0" y="0"/>
          <a:chExt cx="0" cy="0"/>
        </a:xfrm>
      </p:grpSpPr>
      <p:sp>
        <p:nvSpPr>
          <p:cNvPr id="1048805" name="Google Shape;343;g282e7913630_1_44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806" name="Google Shape;344;g282e7913630_1_444: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365"/>
        <p:cNvGrpSpPr/>
        <p:nvPr/>
      </p:nvGrpSpPr>
      <p:grpSpPr>
        <a:xfrm>
          <a:off x="0" y="0"/>
          <a:ext cx="0" cy="0"/>
          <a:chOff x="0" y="0"/>
          <a:chExt cx="0" cy="0"/>
        </a:xfrm>
      </p:grpSpPr>
      <p:sp>
        <p:nvSpPr>
          <p:cNvPr id="1048818" name="Google Shape;366;p4: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819" name="Google Shape;367;p4: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 name="Shape 383"/>
        <p:cNvGrpSpPr/>
        <p:nvPr/>
      </p:nvGrpSpPr>
      <p:grpSpPr>
        <a:xfrm>
          <a:off x="0" y="0"/>
          <a:ext cx="0" cy="0"/>
          <a:chOff x="0" y="0"/>
          <a:chExt cx="0" cy="0"/>
        </a:xfrm>
      </p:grpSpPr>
      <p:sp>
        <p:nvSpPr>
          <p:cNvPr id="1048821" name="Google Shape;384;p1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822" name="Google Shape;385;p10: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389"/>
        <p:cNvGrpSpPr/>
        <p:nvPr/>
      </p:nvGrpSpPr>
      <p:grpSpPr>
        <a:xfrm>
          <a:off x="0" y="0"/>
          <a:ext cx="0" cy="0"/>
          <a:chOff x="0" y="0"/>
          <a:chExt cx="0" cy="0"/>
        </a:xfrm>
      </p:grpSpPr>
      <p:sp>
        <p:nvSpPr>
          <p:cNvPr id="1048827" name="Google Shape;390;p20: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828" name="Google Shape;391;p20: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398"/>
        <p:cNvGrpSpPr/>
        <p:nvPr/>
      </p:nvGrpSpPr>
      <p:grpSpPr>
        <a:xfrm>
          <a:off x="0" y="0"/>
          <a:ext cx="0" cy="0"/>
          <a:chOff x="0" y="0"/>
          <a:chExt cx="0" cy="0"/>
        </a:xfrm>
      </p:grpSpPr>
      <p:sp>
        <p:nvSpPr>
          <p:cNvPr id="1048832" name="Google Shape;399;p2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833" name="Google Shape;400;p23: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 name="Shape 62"/>
        <p:cNvGrpSpPr/>
        <p:nvPr/>
      </p:nvGrpSpPr>
      <p:grpSpPr>
        <a:xfrm>
          <a:off x="0" y="0"/>
          <a:ext cx="0" cy="0"/>
          <a:chOff x="0" y="0"/>
          <a:chExt cx="0" cy="0"/>
        </a:xfrm>
      </p:grpSpPr>
      <p:sp>
        <p:nvSpPr>
          <p:cNvPr id="1048592" name="Google Shape;63;p2: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593" name="Google Shape;64;p2: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 name="Shape 71"/>
        <p:cNvGrpSpPr/>
        <p:nvPr/>
      </p:nvGrpSpPr>
      <p:grpSpPr>
        <a:xfrm>
          <a:off x="0" y="0"/>
          <a:ext cx="0" cy="0"/>
          <a:chOff x="0" y="0"/>
          <a:chExt cx="0" cy="0"/>
        </a:xfrm>
      </p:grpSpPr>
      <p:sp>
        <p:nvSpPr>
          <p:cNvPr id="1048600" name="Google Shape;72;p3: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01" name="Google Shape;73;p3: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84"/>
        <p:cNvGrpSpPr/>
        <p:nvPr/>
      </p:nvGrpSpPr>
      <p:grpSpPr>
        <a:xfrm>
          <a:off x="0" y="0"/>
          <a:ext cx="0" cy="0"/>
          <a:chOff x="0" y="0"/>
          <a:chExt cx="0" cy="0"/>
        </a:xfrm>
      </p:grpSpPr>
      <p:sp>
        <p:nvSpPr>
          <p:cNvPr id="1048610" name="Google Shape;85;g282e7913630_1_4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11" name="Google Shape;86;g282e7913630_1_46: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 name="Shape 99"/>
        <p:cNvGrpSpPr/>
        <p:nvPr/>
      </p:nvGrpSpPr>
      <p:grpSpPr>
        <a:xfrm>
          <a:off x="0" y="0"/>
          <a:ext cx="0" cy="0"/>
          <a:chOff x="0" y="0"/>
          <a:chExt cx="0" cy="0"/>
        </a:xfrm>
      </p:grpSpPr>
      <p:sp>
        <p:nvSpPr>
          <p:cNvPr id="1048620" name="Google Shape;100;g282e7913630_1_357: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21" name="Google Shape;101;g282e7913630_1_357: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115"/>
        <p:cNvGrpSpPr/>
        <p:nvPr/>
      </p:nvGrpSpPr>
      <p:grpSpPr>
        <a:xfrm>
          <a:off x="0" y="0"/>
          <a:ext cx="0" cy="0"/>
          <a:chOff x="0" y="0"/>
          <a:chExt cx="0" cy="0"/>
        </a:xfrm>
      </p:grpSpPr>
      <p:sp>
        <p:nvSpPr>
          <p:cNvPr id="1048643" name="Google Shape;116;p6: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44" name="Google Shape;117;p6: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142"/>
        <p:cNvGrpSpPr/>
        <p:nvPr/>
      </p:nvGrpSpPr>
      <p:grpSpPr>
        <a:xfrm>
          <a:off x="0" y="0"/>
          <a:ext cx="0" cy="0"/>
          <a:chOff x="0" y="0"/>
          <a:chExt cx="0" cy="0"/>
        </a:xfrm>
      </p:grpSpPr>
      <p:sp>
        <p:nvSpPr>
          <p:cNvPr id="1048667" name="Google Shape;143;g282e7913630_1_8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68" name="Google Shape;144;g282e7913630_1_81: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176"/>
        <p:cNvGrpSpPr/>
        <p:nvPr/>
      </p:nvGrpSpPr>
      <p:grpSpPr>
        <a:xfrm>
          <a:off x="0" y="0"/>
          <a:ext cx="0" cy="0"/>
          <a:chOff x="0" y="0"/>
          <a:chExt cx="0" cy="0"/>
        </a:xfrm>
      </p:grpSpPr>
      <p:sp>
        <p:nvSpPr>
          <p:cNvPr id="1048691" name="Google Shape;177;p9: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692" name="Google Shape;178;p9:notes"/>
          <p:cNvSpPr>
            <a:spLocks noChangeAspect="1" noRot="1" noGrp="1"/>
          </p:cNvSpPr>
          <p:nvPr>
            <p:ph type="sldImg" idx="2"/>
          </p:nvPr>
        </p:nvSpPr>
        <p:spPr>
          <a:xfrm>
            <a:off x="1143225" y="685800"/>
            <a:ext cx="4572225"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210"/>
        <p:cNvGrpSpPr/>
        <p:nvPr/>
      </p:nvGrpSpPr>
      <p:grpSpPr>
        <a:xfrm>
          <a:off x="0" y="0"/>
          <a:ext cx="0" cy="0"/>
          <a:chOff x="0" y="0"/>
          <a:chExt cx="0" cy="0"/>
        </a:xfrm>
      </p:grpSpPr>
      <p:sp>
        <p:nvSpPr>
          <p:cNvPr id="1048715" name="Google Shape;211;g282e7913630_1_131:notes"/>
          <p:cNvSpPr txBox="1">
            <a:spLocks noGrp="1"/>
          </p:cNvSpPr>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p>
        </p:txBody>
      </p:sp>
      <p:sp>
        <p:nvSpPr>
          <p:cNvPr id="1048716" name="Google Shape;212;g282e7913630_1_131:notes"/>
          <p:cNvSpPr>
            <a:spLocks noChangeAspect="1" noRot="1" noGrp="1"/>
          </p:cNvSpPr>
          <p:nvPr>
            <p:ph type="sldImg" idx="2"/>
          </p:nvPr>
        </p:nvSpPr>
        <p:spPr>
          <a:xfrm>
            <a:off x="1143225" y="685800"/>
            <a:ext cx="4572300" cy="3429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19" name="Shape 9"/>
        <p:cNvGrpSpPr/>
        <p:nvPr/>
      </p:nvGrpSpPr>
      <p:grpSpPr>
        <a:xfrm>
          <a:off x="0" y="0"/>
          <a:ext cx="0" cy="0"/>
          <a:chOff x="0" y="0"/>
          <a:chExt cx="0" cy="0"/>
        </a:xfrm>
      </p:grpSpPr>
      <p:sp>
        <p:nvSpPr>
          <p:cNvPr id="1048834" name="Google Shape;10;g282e7913630_1_183"/>
          <p:cNvSpPr txBox="1">
            <a:spLocks noGrp="1"/>
          </p:cNvSpPr>
          <p:nvPr>
            <p:ph type="ctrTitle"/>
          </p:nvPr>
        </p:nvSpPr>
        <p:spPr>
          <a:xfrm>
            <a:off x="623417" y="1489150"/>
            <a:ext cx="17041200" cy="4105200"/>
          </a:xfrm>
          <a:prstGeom prst="rect"/>
        </p:spPr>
        <p:txBody>
          <a:bodyPr anchor="b" anchorCtr="0" bIns="182850" lIns="182850" rIns="182850" spcFirstLastPara="1" tIns="182850" wrap="square">
            <a:normAutofit/>
          </a:bodyPr>
          <a:lstStyle>
            <a:lvl1pPr algn="ctr" lvl="0">
              <a:spcBef>
                <a:spcPts val="0"/>
              </a:spcBef>
              <a:spcAft>
                <a:spcPts val="0"/>
              </a:spcAft>
              <a:buSzPts val="10400"/>
              <a:buNone/>
              <a:defRPr sz="10400"/>
            </a:lvl1pPr>
            <a:lvl2pPr algn="ctr" lvl="1">
              <a:spcBef>
                <a:spcPts val="0"/>
              </a:spcBef>
              <a:spcAft>
                <a:spcPts val="0"/>
              </a:spcAft>
              <a:buSzPts val="10400"/>
              <a:buNone/>
              <a:defRPr sz="10400"/>
            </a:lvl2pPr>
            <a:lvl3pPr algn="ctr" lvl="2">
              <a:spcBef>
                <a:spcPts val="0"/>
              </a:spcBef>
              <a:spcAft>
                <a:spcPts val="0"/>
              </a:spcAft>
              <a:buSzPts val="10400"/>
              <a:buNone/>
              <a:defRPr sz="10400"/>
            </a:lvl3pPr>
            <a:lvl4pPr algn="ctr" lvl="3">
              <a:spcBef>
                <a:spcPts val="0"/>
              </a:spcBef>
              <a:spcAft>
                <a:spcPts val="0"/>
              </a:spcAft>
              <a:buSzPts val="10400"/>
              <a:buNone/>
              <a:defRPr sz="10400"/>
            </a:lvl4pPr>
            <a:lvl5pPr algn="ctr" lvl="4">
              <a:spcBef>
                <a:spcPts val="0"/>
              </a:spcBef>
              <a:spcAft>
                <a:spcPts val="0"/>
              </a:spcAft>
              <a:buSzPts val="10400"/>
              <a:buNone/>
              <a:defRPr sz="10400"/>
            </a:lvl5pPr>
            <a:lvl6pPr algn="ctr" lvl="5">
              <a:spcBef>
                <a:spcPts val="0"/>
              </a:spcBef>
              <a:spcAft>
                <a:spcPts val="0"/>
              </a:spcAft>
              <a:buSzPts val="10400"/>
              <a:buNone/>
              <a:defRPr sz="10400"/>
            </a:lvl6pPr>
            <a:lvl7pPr algn="ctr" lvl="6">
              <a:spcBef>
                <a:spcPts val="0"/>
              </a:spcBef>
              <a:spcAft>
                <a:spcPts val="0"/>
              </a:spcAft>
              <a:buSzPts val="10400"/>
              <a:buNone/>
              <a:defRPr sz="10400"/>
            </a:lvl7pPr>
            <a:lvl8pPr algn="ctr" lvl="7">
              <a:spcBef>
                <a:spcPts val="0"/>
              </a:spcBef>
              <a:spcAft>
                <a:spcPts val="0"/>
              </a:spcAft>
              <a:buSzPts val="10400"/>
              <a:buNone/>
              <a:defRPr sz="10400"/>
            </a:lvl8pPr>
            <a:lvl9pPr algn="ctr" lvl="8">
              <a:spcBef>
                <a:spcPts val="0"/>
              </a:spcBef>
              <a:spcAft>
                <a:spcPts val="0"/>
              </a:spcAft>
              <a:buSzPts val="10400"/>
              <a:buNone/>
              <a:defRPr sz="10400"/>
            </a:lvl9pPr>
          </a:lstStyle>
          <a:p/>
        </p:txBody>
      </p:sp>
      <p:sp>
        <p:nvSpPr>
          <p:cNvPr id="1048835" name="Google Shape;11;g282e7913630_1_183"/>
          <p:cNvSpPr txBox="1">
            <a:spLocks noGrp="1"/>
          </p:cNvSpPr>
          <p:nvPr>
            <p:ph type="subTitle" idx="1"/>
          </p:nvPr>
        </p:nvSpPr>
        <p:spPr>
          <a:xfrm>
            <a:off x="623400" y="5668250"/>
            <a:ext cx="17041200" cy="1585200"/>
          </a:xfrm>
          <a:prstGeom prst="rect"/>
        </p:spPr>
        <p:txBody>
          <a:bodyPr anchor="t" anchorCtr="0" bIns="182850" lIns="182850" rIns="182850" spcFirstLastPara="1" tIns="182850" wrap="square">
            <a:normAutofit/>
          </a:bodyPr>
          <a:lstStyle>
            <a:lvl1pPr algn="ctr" lvl="0">
              <a:lnSpc>
                <a:spcPct val="100000"/>
              </a:lnSpc>
              <a:spcBef>
                <a:spcPts val="0"/>
              </a:spcBef>
              <a:spcAft>
                <a:spcPts val="0"/>
              </a:spcAft>
              <a:buSzPts val="5600"/>
              <a:buNone/>
              <a:defRPr sz="5600"/>
            </a:lvl1pPr>
            <a:lvl2pPr algn="ctr" lvl="1">
              <a:lnSpc>
                <a:spcPct val="100000"/>
              </a:lnSpc>
              <a:spcBef>
                <a:spcPts val="0"/>
              </a:spcBef>
              <a:spcAft>
                <a:spcPts val="0"/>
              </a:spcAft>
              <a:buSzPts val="5600"/>
              <a:buNone/>
              <a:defRPr sz="5600"/>
            </a:lvl2pPr>
            <a:lvl3pPr algn="ctr" lvl="2">
              <a:lnSpc>
                <a:spcPct val="100000"/>
              </a:lnSpc>
              <a:spcBef>
                <a:spcPts val="0"/>
              </a:spcBef>
              <a:spcAft>
                <a:spcPts val="0"/>
              </a:spcAft>
              <a:buSzPts val="5600"/>
              <a:buNone/>
              <a:defRPr sz="5600"/>
            </a:lvl3pPr>
            <a:lvl4pPr algn="ctr" lvl="3">
              <a:lnSpc>
                <a:spcPct val="100000"/>
              </a:lnSpc>
              <a:spcBef>
                <a:spcPts val="0"/>
              </a:spcBef>
              <a:spcAft>
                <a:spcPts val="0"/>
              </a:spcAft>
              <a:buSzPts val="5600"/>
              <a:buNone/>
              <a:defRPr sz="5600"/>
            </a:lvl4pPr>
            <a:lvl5pPr algn="ctr" lvl="4">
              <a:lnSpc>
                <a:spcPct val="100000"/>
              </a:lnSpc>
              <a:spcBef>
                <a:spcPts val="0"/>
              </a:spcBef>
              <a:spcAft>
                <a:spcPts val="0"/>
              </a:spcAft>
              <a:buSzPts val="5600"/>
              <a:buNone/>
              <a:defRPr sz="5600"/>
            </a:lvl5pPr>
            <a:lvl6pPr algn="ctr" lvl="5">
              <a:lnSpc>
                <a:spcPct val="100000"/>
              </a:lnSpc>
              <a:spcBef>
                <a:spcPts val="0"/>
              </a:spcBef>
              <a:spcAft>
                <a:spcPts val="0"/>
              </a:spcAft>
              <a:buSzPts val="5600"/>
              <a:buNone/>
              <a:defRPr sz="5600"/>
            </a:lvl6pPr>
            <a:lvl7pPr algn="ctr" lvl="6">
              <a:lnSpc>
                <a:spcPct val="100000"/>
              </a:lnSpc>
              <a:spcBef>
                <a:spcPts val="0"/>
              </a:spcBef>
              <a:spcAft>
                <a:spcPts val="0"/>
              </a:spcAft>
              <a:buSzPts val="5600"/>
              <a:buNone/>
              <a:defRPr sz="5600"/>
            </a:lvl7pPr>
            <a:lvl8pPr algn="ctr" lvl="7">
              <a:lnSpc>
                <a:spcPct val="100000"/>
              </a:lnSpc>
              <a:spcBef>
                <a:spcPts val="0"/>
              </a:spcBef>
              <a:spcAft>
                <a:spcPts val="0"/>
              </a:spcAft>
              <a:buSzPts val="5600"/>
              <a:buNone/>
              <a:defRPr sz="5600"/>
            </a:lvl8pPr>
            <a:lvl9pPr algn="ctr" lvl="8">
              <a:lnSpc>
                <a:spcPct val="100000"/>
              </a:lnSpc>
              <a:spcBef>
                <a:spcPts val="0"/>
              </a:spcBef>
              <a:spcAft>
                <a:spcPts val="0"/>
              </a:spcAft>
              <a:buSzPts val="5600"/>
              <a:buNone/>
              <a:defRPr sz="5600"/>
            </a:lvl9pPr>
          </a:lstStyle>
          <a:p/>
        </p:txBody>
      </p:sp>
      <p:sp>
        <p:nvSpPr>
          <p:cNvPr id="1048836" name="Google Shape;12;g282e7913630_1_183"/>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23" name="Shape 44"/>
        <p:cNvGrpSpPr/>
        <p:nvPr/>
      </p:nvGrpSpPr>
      <p:grpSpPr>
        <a:xfrm>
          <a:off x="0" y="0"/>
          <a:ext cx="0" cy="0"/>
          <a:chOff x="0" y="0"/>
          <a:chExt cx="0" cy="0"/>
        </a:xfrm>
      </p:grpSpPr>
      <p:sp>
        <p:nvSpPr>
          <p:cNvPr id="1048844" name="Google Shape;45;g282e7913630_1_218"/>
          <p:cNvSpPr txBox="1">
            <a:spLocks noGrp="1"/>
          </p:cNvSpPr>
          <p:nvPr>
            <p:ph type="title" hasCustomPrompt="1"/>
          </p:nvPr>
        </p:nvSpPr>
        <p:spPr>
          <a:xfrm>
            <a:off x="623400" y="2212250"/>
            <a:ext cx="17041200" cy="3927000"/>
          </a:xfrm>
          <a:prstGeom prst="rect"/>
        </p:spPr>
        <p:txBody>
          <a:bodyPr anchor="b" anchorCtr="0" bIns="182850" lIns="182850" rIns="182850" spcFirstLastPara="1" tIns="182850" wrap="square">
            <a:normAutofit/>
          </a:bodyPr>
          <a:lstStyle>
            <a:lvl1pPr algn="ctr" lvl="0">
              <a:spcBef>
                <a:spcPts val="0"/>
              </a:spcBef>
              <a:spcAft>
                <a:spcPts val="0"/>
              </a:spcAft>
              <a:buSzPts val="24000"/>
              <a:buNone/>
              <a:defRPr sz="24000"/>
            </a:lvl1pPr>
            <a:lvl2pPr algn="ctr" lvl="1">
              <a:spcBef>
                <a:spcPts val="0"/>
              </a:spcBef>
              <a:spcAft>
                <a:spcPts val="0"/>
              </a:spcAft>
              <a:buSzPts val="24000"/>
              <a:buNone/>
              <a:defRPr sz="24000"/>
            </a:lvl2pPr>
            <a:lvl3pPr algn="ctr" lvl="2">
              <a:spcBef>
                <a:spcPts val="0"/>
              </a:spcBef>
              <a:spcAft>
                <a:spcPts val="0"/>
              </a:spcAft>
              <a:buSzPts val="24000"/>
              <a:buNone/>
              <a:defRPr sz="24000"/>
            </a:lvl3pPr>
            <a:lvl4pPr algn="ctr" lvl="3">
              <a:spcBef>
                <a:spcPts val="0"/>
              </a:spcBef>
              <a:spcAft>
                <a:spcPts val="0"/>
              </a:spcAft>
              <a:buSzPts val="24000"/>
              <a:buNone/>
              <a:defRPr sz="24000"/>
            </a:lvl4pPr>
            <a:lvl5pPr algn="ctr" lvl="4">
              <a:spcBef>
                <a:spcPts val="0"/>
              </a:spcBef>
              <a:spcAft>
                <a:spcPts val="0"/>
              </a:spcAft>
              <a:buSzPts val="24000"/>
              <a:buNone/>
              <a:defRPr sz="24000"/>
            </a:lvl5pPr>
            <a:lvl6pPr algn="ctr" lvl="5">
              <a:spcBef>
                <a:spcPts val="0"/>
              </a:spcBef>
              <a:spcAft>
                <a:spcPts val="0"/>
              </a:spcAft>
              <a:buSzPts val="24000"/>
              <a:buNone/>
              <a:defRPr sz="24000"/>
            </a:lvl6pPr>
            <a:lvl7pPr algn="ctr" lvl="6">
              <a:spcBef>
                <a:spcPts val="0"/>
              </a:spcBef>
              <a:spcAft>
                <a:spcPts val="0"/>
              </a:spcAft>
              <a:buSzPts val="24000"/>
              <a:buNone/>
              <a:defRPr sz="24000"/>
            </a:lvl7pPr>
            <a:lvl8pPr algn="ctr" lvl="7">
              <a:spcBef>
                <a:spcPts val="0"/>
              </a:spcBef>
              <a:spcAft>
                <a:spcPts val="0"/>
              </a:spcAft>
              <a:buSzPts val="24000"/>
              <a:buNone/>
              <a:defRPr sz="24000"/>
            </a:lvl8pPr>
            <a:lvl9pPr algn="ctr" lvl="8">
              <a:spcBef>
                <a:spcPts val="0"/>
              </a:spcBef>
              <a:spcAft>
                <a:spcPts val="0"/>
              </a:spcAft>
              <a:buSzPts val="24000"/>
              <a:buNone/>
              <a:defRPr sz="24000"/>
            </a:lvl9pPr>
          </a:lstStyle>
          <a:p>
            <a:r>
              <a:t>xx%</a:t>
            </a:r>
          </a:p>
        </p:txBody>
      </p:sp>
      <p:sp>
        <p:nvSpPr>
          <p:cNvPr id="1048845" name="Google Shape;46;g282e7913630_1_218"/>
          <p:cNvSpPr txBox="1">
            <a:spLocks noGrp="1"/>
          </p:cNvSpPr>
          <p:nvPr>
            <p:ph type="body" idx="1"/>
          </p:nvPr>
        </p:nvSpPr>
        <p:spPr>
          <a:xfrm>
            <a:off x="623400" y="6304450"/>
            <a:ext cx="17041200" cy="2601600"/>
          </a:xfrm>
          <a:prstGeom prst="rect"/>
        </p:spPr>
        <p:txBody>
          <a:bodyPr anchor="t" anchorCtr="0" bIns="182850" lIns="182850" rIns="182850" spcFirstLastPara="1" tIns="182850" wrap="square">
            <a:normAutofit/>
          </a:bodyPr>
          <a:lstStyle>
            <a:lvl1pPr algn="ctr" indent="-457200" lvl="0" marL="457200">
              <a:spcBef>
                <a:spcPts val="0"/>
              </a:spcBef>
              <a:spcAft>
                <a:spcPts val="0"/>
              </a:spcAft>
              <a:buSzPts val="3600"/>
              <a:buChar char="●"/>
            </a:lvl1pPr>
            <a:lvl2pPr algn="ctr" indent="-406400" lvl="1" marL="914400">
              <a:spcBef>
                <a:spcPts val="0"/>
              </a:spcBef>
              <a:spcAft>
                <a:spcPts val="0"/>
              </a:spcAft>
              <a:buSzPts val="2800"/>
              <a:buChar char="○"/>
            </a:lvl2pPr>
            <a:lvl3pPr algn="ctr" indent="-406400" lvl="2" marL="1371600">
              <a:spcBef>
                <a:spcPts val="0"/>
              </a:spcBef>
              <a:spcAft>
                <a:spcPts val="0"/>
              </a:spcAft>
              <a:buSzPts val="2800"/>
              <a:buChar char="■"/>
            </a:lvl3pPr>
            <a:lvl4pPr algn="ctr" indent="-406400" lvl="3" marL="1828800">
              <a:spcBef>
                <a:spcPts val="0"/>
              </a:spcBef>
              <a:spcAft>
                <a:spcPts val="0"/>
              </a:spcAft>
              <a:buSzPts val="2800"/>
              <a:buChar char="●"/>
            </a:lvl4pPr>
            <a:lvl5pPr algn="ctr" indent="-406400" lvl="4" marL="2286000">
              <a:spcBef>
                <a:spcPts val="0"/>
              </a:spcBef>
              <a:spcAft>
                <a:spcPts val="0"/>
              </a:spcAft>
              <a:buSzPts val="2800"/>
              <a:buChar char="○"/>
            </a:lvl5pPr>
            <a:lvl6pPr algn="ctr" indent="-406400" lvl="5" marL="2743200">
              <a:spcBef>
                <a:spcPts val="0"/>
              </a:spcBef>
              <a:spcAft>
                <a:spcPts val="0"/>
              </a:spcAft>
              <a:buSzPts val="2800"/>
              <a:buChar char="■"/>
            </a:lvl6pPr>
            <a:lvl7pPr algn="ctr" indent="-406400" lvl="6" marL="3200400">
              <a:spcBef>
                <a:spcPts val="0"/>
              </a:spcBef>
              <a:spcAft>
                <a:spcPts val="0"/>
              </a:spcAft>
              <a:buSzPts val="2800"/>
              <a:buChar char="●"/>
            </a:lvl7pPr>
            <a:lvl8pPr algn="ctr" indent="-406400" lvl="7" marL="3657600">
              <a:spcBef>
                <a:spcPts val="0"/>
              </a:spcBef>
              <a:spcAft>
                <a:spcPts val="0"/>
              </a:spcAft>
              <a:buSzPts val="2800"/>
              <a:buChar char="○"/>
            </a:lvl8pPr>
            <a:lvl9pPr algn="ctr" indent="-406400" lvl="8" marL="4114800">
              <a:spcBef>
                <a:spcPts val="0"/>
              </a:spcBef>
              <a:spcAft>
                <a:spcPts val="0"/>
              </a:spcAft>
              <a:buSzPts val="2800"/>
              <a:buChar char="■"/>
            </a:lvl9pPr>
          </a:lstStyle>
          <a:p/>
        </p:txBody>
      </p:sp>
      <p:sp>
        <p:nvSpPr>
          <p:cNvPr id="1048846" name="Google Shape;47;g282e7913630_1_218"/>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24" name="Shape 48"/>
        <p:cNvGrpSpPr/>
        <p:nvPr/>
      </p:nvGrpSpPr>
      <p:grpSpPr>
        <a:xfrm>
          <a:off x="0" y="0"/>
          <a:ext cx="0" cy="0"/>
          <a:chOff x="0" y="0"/>
          <a:chExt cx="0" cy="0"/>
        </a:xfrm>
      </p:grpSpPr>
      <p:sp>
        <p:nvSpPr>
          <p:cNvPr id="1048579" name="Google Shape;49;g282e7913630_1_222"/>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21" name="Shape 13"/>
        <p:cNvGrpSpPr/>
        <p:nvPr/>
      </p:nvGrpSpPr>
      <p:grpSpPr>
        <a:xfrm>
          <a:off x="0" y="0"/>
          <a:ext cx="0" cy="0"/>
          <a:chOff x="0" y="0"/>
          <a:chExt cx="0" cy="0"/>
        </a:xfrm>
      </p:grpSpPr>
      <p:sp>
        <p:nvSpPr>
          <p:cNvPr id="1048840" name="Google Shape;14;g282e7913630_1_187"/>
          <p:cNvSpPr txBox="1">
            <a:spLocks noGrp="1"/>
          </p:cNvSpPr>
          <p:nvPr>
            <p:ph type="title"/>
          </p:nvPr>
        </p:nvSpPr>
        <p:spPr>
          <a:xfrm>
            <a:off x="623400" y="4301700"/>
            <a:ext cx="17041200" cy="1683600"/>
          </a:xfrm>
          <a:prstGeom prst="rect"/>
        </p:spPr>
        <p:txBody>
          <a:bodyPr anchor="ctr" anchorCtr="0" bIns="182850" lIns="182850" rIns="182850" spcFirstLastPara="1" tIns="182850" wrap="square">
            <a:normAutofit/>
          </a:bodyPr>
          <a:lstStyle>
            <a:lvl1pPr algn="ctr" lvl="0">
              <a:spcBef>
                <a:spcPts val="0"/>
              </a:spcBef>
              <a:spcAft>
                <a:spcPts val="0"/>
              </a:spcAft>
              <a:buSzPts val="7200"/>
              <a:buNone/>
              <a:defRPr sz="7200"/>
            </a:lvl1pPr>
            <a:lvl2pPr algn="ctr" lvl="1">
              <a:spcBef>
                <a:spcPts val="0"/>
              </a:spcBef>
              <a:spcAft>
                <a:spcPts val="0"/>
              </a:spcAft>
              <a:buSzPts val="7200"/>
              <a:buNone/>
              <a:defRPr sz="7200"/>
            </a:lvl2pPr>
            <a:lvl3pPr algn="ctr" lvl="2">
              <a:spcBef>
                <a:spcPts val="0"/>
              </a:spcBef>
              <a:spcAft>
                <a:spcPts val="0"/>
              </a:spcAft>
              <a:buSzPts val="7200"/>
              <a:buNone/>
              <a:defRPr sz="7200"/>
            </a:lvl3pPr>
            <a:lvl4pPr algn="ctr" lvl="3">
              <a:spcBef>
                <a:spcPts val="0"/>
              </a:spcBef>
              <a:spcAft>
                <a:spcPts val="0"/>
              </a:spcAft>
              <a:buSzPts val="7200"/>
              <a:buNone/>
              <a:defRPr sz="7200"/>
            </a:lvl4pPr>
            <a:lvl5pPr algn="ctr" lvl="4">
              <a:spcBef>
                <a:spcPts val="0"/>
              </a:spcBef>
              <a:spcAft>
                <a:spcPts val="0"/>
              </a:spcAft>
              <a:buSzPts val="7200"/>
              <a:buNone/>
              <a:defRPr sz="7200"/>
            </a:lvl5pPr>
            <a:lvl6pPr algn="ctr" lvl="5">
              <a:spcBef>
                <a:spcPts val="0"/>
              </a:spcBef>
              <a:spcAft>
                <a:spcPts val="0"/>
              </a:spcAft>
              <a:buSzPts val="7200"/>
              <a:buNone/>
              <a:defRPr sz="7200"/>
            </a:lvl6pPr>
            <a:lvl7pPr algn="ctr" lvl="6">
              <a:spcBef>
                <a:spcPts val="0"/>
              </a:spcBef>
              <a:spcAft>
                <a:spcPts val="0"/>
              </a:spcAft>
              <a:buSzPts val="7200"/>
              <a:buNone/>
              <a:defRPr sz="7200"/>
            </a:lvl7pPr>
            <a:lvl8pPr algn="ctr" lvl="7">
              <a:spcBef>
                <a:spcPts val="0"/>
              </a:spcBef>
              <a:spcAft>
                <a:spcPts val="0"/>
              </a:spcAft>
              <a:buSzPts val="7200"/>
              <a:buNone/>
              <a:defRPr sz="7200"/>
            </a:lvl8pPr>
            <a:lvl9pPr algn="ctr" lvl="8">
              <a:spcBef>
                <a:spcPts val="0"/>
              </a:spcBef>
              <a:spcAft>
                <a:spcPts val="0"/>
              </a:spcAft>
              <a:buSzPts val="7200"/>
              <a:buNone/>
              <a:defRPr sz="7200"/>
            </a:lvl9pPr>
          </a:lstStyle>
          <a:p/>
        </p:txBody>
      </p:sp>
      <p:sp>
        <p:nvSpPr>
          <p:cNvPr id="1048841" name="Google Shape;15;g282e7913630_1_187"/>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24" name="Shape 16"/>
        <p:cNvGrpSpPr/>
        <p:nvPr/>
      </p:nvGrpSpPr>
      <p:grpSpPr>
        <a:xfrm>
          <a:off x="0" y="0"/>
          <a:ext cx="0" cy="0"/>
          <a:chOff x="0" y="0"/>
          <a:chExt cx="0" cy="0"/>
        </a:xfrm>
      </p:grpSpPr>
      <p:sp>
        <p:nvSpPr>
          <p:cNvPr id="1048847" name="Google Shape;17;g282e7913630_1_190"/>
          <p:cNvSpPr txBox="1">
            <a:spLocks noGrp="1"/>
          </p:cNvSpPr>
          <p:nvPr>
            <p:ph type="title"/>
          </p:nvPr>
        </p:nvSpPr>
        <p:spPr>
          <a:xfrm>
            <a:off x="623400" y="890050"/>
            <a:ext cx="17041200" cy="1145400"/>
          </a:xfrm>
          <a:prstGeom prst="rect"/>
        </p:spPr>
        <p:txBody>
          <a:bodyPr anchor="t" anchorCtr="0" bIns="182850" lIns="182850" rIns="182850" spcFirstLastPara="1" tIns="182850" wrap="square">
            <a:normAutofit/>
          </a:bodyPr>
          <a:lstStyle>
            <a:lvl1pPr lvl="0">
              <a:spcBef>
                <a:spcPts val="0"/>
              </a:spcBef>
              <a:spcAft>
                <a:spcPts val="0"/>
              </a:spcAft>
              <a:buSzPts val="5600"/>
              <a:buNone/>
            </a:lvl1pPr>
            <a:lvl2pPr lvl="1">
              <a:spcBef>
                <a:spcPts val="0"/>
              </a:spcBef>
              <a:spcAft>
                <a:spcPts val="0"/>
              </a:spcAft>
              <a:buSzPts val="5600"/>
              <a:buNone/>
            </a:lvl2pPr>
            <a:lvl3pPr lvl="2">
              <a:spcBef>
                <a:spcPts val="0"/>
              </a:spcBef>
              <a:spcAft>
                <a:spcPts val="0"/>
              </a:spcAft>
              <a:buSzPts val="5600"/>
              <a:buNone/>
            </a:lvl3pPr>
            <a:lvl4pPr lvl="3">
              <a:spcBef>
                <a:spcPts val="0"/>
              </a:spcBef>
              <a:spcAft>
                <a:spcPts val="0"/>
              </a:spcAft>
              <a:buSzPts val="5600"/>
              <a:buNone/>
            </a:lvl4pPr>
            <a:lvl5pPr lvl="4">
              <a:spcBef>
                <a:spcPts val="0"/>
              </a:spcBef>
              <a:spcAft>
                <a:spcPts val="0"/>
              </a:spcAft>
              <a:buSzPts val="5600"/>
              <a:buNone/>
            </a:lvl5pPr>
            <a:lvl6pPr lvl="5">
              <a:spcBef>
                <a:spcPts val="0"/>
              </a:spcBef>
              <a:spcAft>
                <a:spcPts val="0"/>
              </a:spcAft>
              <a:buSzPts val="5600"/>
              <a:buNone/>
            </a:lvl6pPr>
            <a:lvl7pPr lvl="6">
              <a:spcBef>
                <a:spcPts val="0"/>
              </a:spcBef>
              <a:spcAft>
                <a:spcPts val="0"/>
              </a:spcAft>
              <a:buSzPts val="5600"/>
              <a:buNone/>
            </a:lvl7pPr>
            <a:lvl8pPr lvl="7">
              <a:spcBef>
                <a:spcPts val="0"/>
              </a:spcBef>
              <a:spcAft>
                <a:spcPts val="0"/>
              </a:spcAft>
              <a:buSzPts val="5600"/>
              <a:buNone/>
            </a:lvl8pPr>
            <a:lvl9pPr lvl="8">
              <a:spcBef>
                <a:spcPts val="0"/>
              </a:spcBef>
              <a:spcAft>
                <a:spcPts val="0"/>
              </a:spcAft>
              <a:buSzPts val="5600"/>
              <a:buNone/>
            </a:lvl9pPr>
          </a:lstStyle>
          <a:p/>
        </p:txBody>
      </p:sp>
      <p:sp>
        <p:nvSpPr>
          <p:cNvPr id="1048848" name="Google Shape;18;g282e7913630_1_190"/>
          <p:cNvSpPr txBox="1">
            <a:spLocks noGrp="1"/>
          </p:cNvSpPr>
          <p:nvPr>
            <p:ph type="body" idx="1"/>
          </p:nvPr>
        </p:nvSpPr>
        <p:spPr>
          <a:xfrm>
            <a:off x="623400" y="2304950"/>
            <a:ext cx="17041200" cy="6832800"/>
          </a:xfrm>
          <a:prstGeom prst="rect"/>
        </p:spPr>
        <p:txBody>
          <a:bodyPr anchor="t" anchorCtr="0" bIns="182850" lIns="182850" rIns="182850" spcFirstLastPara="1" tIns="182850" wrap="square">
            <a:normAutofit/>
          </a:bodyPr>
          <a:lstStyle>
            <a:lvl1pPr indent="-457200" lvl="0" marL="457200">
              <a:spcBef>
                <a:spcPts val="0"/>
              </a:spcBef>
              <a:spcAft>
                <a:spcPts val="0"/>
              </a:spcAft>
              <a:buSzPts val="3600"/>
              <a:buChar char="●"/>
            </a:lvl1pPr>
            <a:lvl2pPr indent="-406400" lvl="1" marL="914400">
              <a:spcBef>
                <a:spcPts val="0"/>
              </a:spcBef>
              <a:spcAft>
                <a:spcPts val="0"/>
              </a:spcAft>
              <a:buSzPts val="2800"/>
              <a:buChar char="○"/>
            </a:lvl2pPr>
            <a:lvl3pPr indent="-406400" lvl="2" marL="1371600">
              <a:spcBef>
                <a:spcPts val="0"/>
              </a:spcBef>
              <a:spcAft>
                <a:spcPts val="0"/>
              </a:spcAft>
              <a:buSzPts val="2800"/>
              <a:buChar char="■"/>
            </a:lvl3pPr>
            <a:lvl4pPr indent="-406400" lvl="3" marL="1828800">
              <a:spcBef>
                <a:spcPts val="0"/>
              </a:spcBef>
              <a:spcAft>
                <a:spcPts val="0"/>
              </a:spcAft>
              <a:buSzPts val="2800"/>
              <a:buChar char="●"/>
            </a:lvl4pPr>
            <a:lvl5pPr indent="-406400" lvl="4" marL="2286000">
              <a:spcBef>
                <a:spcPts val="0"/>
              </a:spcBef>
              <a:spcAft>
                <a:spcPts val="0"/>
              </a:spcAft>
              <a:buSzPts val="2800"/>
              <a:buChar char="○"/>
            </a:lvl5pPr>
            <a:lvl6pPr indent="-406400" lvl="5" marL="2743200">
              <a:spcBef>
                <a:spcPts val="0"/>
              </a:spcBef>
              <a:spcAft>
                <a:spcPts val="0"/>
              </a:spcAft>
              <a:buSzPts val="2800"/>
              <a:buChar char="■"/>
            </a:lvl6pPr>
            <a:lvl7pPr indent="-406400" lvl="6" marL="3200400">
              <a:spcBef>
                <a:spcPts val="0"/>
              </a:spcBef>
              <a:spcAft>
                <a:spcPts val="0"/>
              </a:spcAft>
              <a:buSzPts val="2800"/>
              <a:buChar char="●"/>
            </a:lvl7pPr>
            <a:lvl8pPr indent="-406400" lvl="7" marL="3657600">
              <a:spcBef>
                <a:spcPts val="0"/>
              </a:spcBef>
              <a:spcAft>
                <a:spcPts val="0"/>
              </a:spcAft>
              <a:buSzPts val="2800"/>
              <a:buChar char="○"/>
            </a:lvl8pPr>
            <a:lvl9pPr indent="-406400" lvl="8" marL="4114800">
              <a:spcBef>
                <a:spcPts val="0"/>
              </a:spcBef>
              <a:spcAft>
                <a:spcPts val="0"/>
              </a:spcAft>
              <a:buSzPts val="2800"/>
              <a:buChar char="■"/>
            </a:lvl9pPr>
          </a:lstStyle>
          <a:p/>
        </p:txBody>
      </p:sp>
      <p:sp>
        <p:nvSpPr>
          <p:cNvPr id="1048849" name="Google Shape;19;g282e7913630_1_190"/>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25" name="Shape 20"/>
        <p:cNvGrpSpPr/>
        <p:nvPr/>
      </p:nvGrpSpPr>
      <p:grpSpPr>
        <a:xfrm>
          <a:off x="0" y="0"/>
          <a:ext cx="0" cy="0"/>
          <a:chOff x="0" y="0"/>
          <a:chExt cx="0" cy="0"/>
        </a:xfrm>
      </p:grpSpPr>
      <p:sp>
        <p:nvSpPr>
          <p:cNvPr id="1048850" name="Google Shape;21;g282e7913630_1_194"/>
          <p:cNvSpPr txBox="1">
            <a:spLocks noGrp="1"/>
          </p:cNvSpPr>
          <p:nvPr>
            <p:ph type="title"/>
          </p:nvPr>
        </p:nvSpPr>
        <p:spPr>
          <a:xfrm>
            <a:off x="623400" y="890050"/>
            <a:ext cx="17041200" cy="1145400"/>
          </a:xfrm>
          <a:prstGeom prst="rect"/>
        </p:spPr>
        <p:txBody>
          <a:bodyPr anchor="t" anchorCtr="0" bIns="182850" lIns="182850" rIns="182850" spcFirstLastPara="1" tIns="182850" wrap="square">
            <a:normAutofit/>
          </a:bodyPr>
          <a:lstStyle>
            <a:lvl1pPr lvl="0">
              <a:spcBef>
                <a:spcPts val="0"/>
              </a:spcBef>
              <a:spcAft>
                <a:spcPts val="0"/>
              </a:spcAft>
              <a:buSzPts val="5600"/>
              <a:buNone/>
            </a:lvl1pPr>
            <a:lvl2pPr lvl="1">
              <a:spcBef>
                <a:spcPts val="0"/>
              </a:spcBef>
              <a:spcAft>
                <a:spcPts val="0"/>
              </a:spcAft>
              <a:buSzPts val="5600"/>
              <a:buNone/>
            </a:lvl2pPr>
            <a:lvl3pPr lvl="2">
              <a:spcBef>
                <a:spcPts val="0"/>
              </a:spcBef>
              <a:spcAft>
                <a:spcPts val="0"/>
              </a:spcAft>
              <a:buSzPts val="5600"/>
              <a:buNone/>
            </a:lvl3pPr>
            <a:lvl4pPr lvl="3">
              <a:spcBef>
                <a:spcPts val="0"/>
              </a:spcBef>
              <a:spcAft>
                <a:spcPts val="0"/>
              </a:spcAft>
              <a:buSzPts val="5600"/>
              <a:buNone/>
            </a:lvl4pPr>
            <a:lvl5pPr lvl="4">
              <a:spcBef>
                <a:spcPts val="0"/>
              </a:spcBef>
              <a:spcAft>
                <a:spcPts val="0"/>
              </a:spcAft>
              <a:buSzPts val="5600"/>
              <a:buNone/>
            </a:lvl5pPr>
            <a:lvl6pPr lvl="5">
              <a:spcBef>
                <a:spcPts val="0"/>
              </a:spcBef>
              <a:spcAft>
                <a:spcPts val="0"/>
              </a:spcAft>
              <a:buSzPts val="5600"/>
              <a:buNone/>
            </a:lvl6pPr>
            <a:lvl7pPr lvl="6">
              <a:spcBef>
                <a:spcPts val="0"/>
              </a:spcBef>
              <a:spcAft>
                <a:spcPts val="0"/>
              </a:spcAft>
              <a:buSzPts val="5600"/>
              <a:buNone/>
            </a:lvl7pPr>
            <a:lvl8pPr lvl="7">
              <a:spcBef>
                <a:spcPts val="0"/>
              </a:spcBef>
              <a:spcAft>
                <a:spcPts val="0"/>
              </a:spcAft>
              <a:buSzPts val="5600"/>
              <a:buNone/>
            </a:lvl8pPr>
            <a:lvl9pPr lvl="8">
              <a:spcBef>
                <a:spcPts val="0"/>
              </a:spcBef>
              <a:spcAft>
                <a:spcPts val="0"/>
              </a:spcAft>
              <a:buSzPts val="5600"/>
              <a:buNone/>
            </a:lvl9pPr>
          </a:lstStyle>
          <a:p/>
        </p:txBody>
      </p:sp>
      <p:sp>
        <p:nvSpPr>
          <p:cNvPr id="1048851" name="Google Shape;22;g282e7913630_1_194"/>
          <p:cNvSpPr txBox="1">
            <a:spLocks noGrp="1"/>
          </p:cNvSpPr>
          <p:nvPr>
            <p:ph type="body" idx="1"/>
          </p:nvPr>
        </p:nvSpPr>
        <p:spPr>
          <a:xfrm>
            <a:off x="623400" y="2304950"/>
            <a:ext cx="7999800" cy="6832800"/>
          </a:xfrm>
          <a:prstGeom prst="rect"/>
        </p:spPr>
        <p:txBody>
          <a:bodyPr anchor="t" anchorCtr="0" bIns="182850" lIns="182850" rIns="182850" spcFirstLastPara="1" tIns="182850" wrap="square">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048852" name="Google Shape;23;g282e7913630_1_194"/>
          <p:cNvSpPr txBox="1">
            <a:spLocks noGrp="1"/>
          </p:cNvSpPr>
          <p:nvPr>
            <p:ph type="body" idx="2"/>
          </p:nvPr>
        </p:nvSpPr>
        <p:spPr>
          <a:xfrm>
            <a:off x="9664800" y="2304950"/>
            <a:ext cx="7999800" cy="6832800"/>
          </a:xfrm>
          <a:prstGeom prst="rect"/>
        </p:spPr>
        <p:txBody>
          <a:bodyPr anchor="t" anchorCtr="0" bIns="182850" lIns="182850" rIns="182850" spcFirstLastPara="1" tIns="182850" wrap="square">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048853" name="Google Shape;24;g282e7913630_1_194"/>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26" name="Shape 25"/>
        <p:cNvGrpSpPr/>
        <p:nvPr/>
      </p:nvGrpSpPr>
      <p:grpSpPr>
        <a:xfrm>
          <a:off x="0" y="0"/>
          <a:ext cx="0" cy="0"/>
          <a:chOff x="0" y="0"/>
          <a:chExt cx="0" cy="0"/>
        </a:xfrm>
      </p:grpSpPr>
      <p:sp>
        <p:nvSpPr>
          <p:cNvPr id="1048854" name="Google Shape;26;g282e7913630_1_199"/>
          <p:cNvSpPr txBox="1">
            <a:spLocks noGrp="1"/>
          </p:cNvSpPr>
          <p:nvPr>
            <p:ph type="title"/>
          </p:nvPr>
        </p:nvSpPr>
        <p:spPr>
          <a:xfrm>
            <a:off x="623400" y="890050"/>
            <a:ext cx="17041200" cy="1145400"/>
          </a:xfrm>
          <a:prstGeom prst="rect"/>
        </p:spPr>
        <p:txBody>
          <a:bodyPr anchor="t" anchorCtr="0" bIns="182850" lIns="182850" rIns="182850" spcFirstLastPara="1" tIns="182850" wrap="square">
            <a:normAutofit/>
          </a:bodyPr>
          <a:lstStyle>
            <a:lvl1pPr lvl="0">
              <a:spcBef>
                <a:spcPts val="0"/>
              </a:spcBef>
              <a:spcAft>
                <a:spcPts val="0"/>
              </a:spcAft>
              <a:buSzPts val="5600"/>
              <a:buNone/>
            </a:lvl1pPr>
            <a:lvl2pPr lvl="1">
              <a:spcBef>
                <a:spcPts val="0"/>
              </a:spcBef>
              <a:spcAft>
                <a:spcPts val="0"/>
              </a:spcAft>
              <a:buSzPts val="5600"/>
              <a:buNone/>
            </a:lvl2pPr>
            <a:lvl3pPr lvl="2">
              <a:spcBef>
                <a:spcPts val="0"/>
              </a:spcBef>
              <a:spcAft>
                <a:spcPts val="0"/>
              </a:spcAft>
              <a:buSzPts val="5600"/>
              <a:buNone/>
            </a:lvl3pPr>
            <a:lvl4pPr lvl="3">
              <a:spcBef>
                <a:spcPts val="0"/>
              </a:spcBef>
              <a:spcAft>
                <a:spcPts val="0"/>
              </a:spcAft>
              <a:buSzPts val="5600"/>
              <a:buNone/>
            </a:lvl4pPr>
            <a:lvl5pPr lvl="4">
              <a:spcBef>
                <a:spcPts val="0"/>
              </a:spcBef>
              <a:spcAft>
                <a:spcPts val="0"/>
              </a:spcAft>
              <a:buSzPts val="5600"/>
              <a:buNone/>
            </a:lvl5pPr>
            <a:lvl6pPr lvl="5">
              <a:spcBef>
                <a:spcPts val="0"/>
              </a:spcBef>
              <a:spcAft>
                <a:spcPts val="0"/>
              </a:spcAft>
              <a:buSzPts val="5600"/>
              <a:buNone/>
            </a:lvl6pPr>
            <a:lvl7pPr lvl="6">
              <a:spcBef>
                <a:spcPts val="0"/>
              </a:spcBef>
              <a:spcAft>
                <a:spcPts val="0"/>
              </a:spcAft>
              <a:buSzPts val="5600"/>
              <a:buNone/>
            </a:lvl7pPr>
            <a:lvl8pPr lvl="7">
              <a:spcBef>
                <a:spcPts val="0"/>
              </a:spcBef>
              <a:spcAft>
                <a:spcPts val="0"/>
              </a:spcAft>
              <a:buSzPts val="5600"/>
              <a:buNone/>
            </a:lvl8pPr>
            <a:lvl9pPr lvl="8">
              <a:spcBef>
                <a:spcPts val="0"/>
              </a:spcBef>
              <a:spcAft>
                <a:spcPts val="0"/>
              </a:spcAft>
              <a:buSzPts val="5600"/>
              <a:buNone/>
            </a:lvl9pPr>
          </a:lstStyle>
          <a:p/>
        </p:txBody>
      </p:sp>
      <p:sp>
        <p:nvSpPr>
          <p:cNvPr id="1048855" name="Google Shape;27;g282e7913630_1_199"/>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20" name="Shape 28"/>
        <p:cNvGrpSpPr/>
        <p:nvPr/>
      </p:nvGrpSpPr>
      <p:grpSpPr>
        <a:xfrm>
          <a:off x="0" y="0"/>
          <a:ext cx="0" cy="0"/>
          <a:chOff x="0" y="0"/>
          <a:chExt cx="0" cy="0"/>
        </a:xfrm>
      </p:grpSpPr>
      <p:sp>
        <p:nvSpPr>
          <p:cNvPr id="1048837" name="Google Shape;29;g282e7913630_1_202"/>
          <p:cNvSpPr txBox="1">
            <a:spLocks noGrp="1"/>
          </p:cNvSpPr>
          <p:nvPr>
            <p:ph type="title"/>
          </p:nvPr>
        </p:nvSpPr>
        <p:spPr>
          <a:xfrm>
            <a:off x="623400" y="1111200"/>
            <a:ext cx="5616000" cy="1511400"/>
          </a:xfrm>
          <a:prstGeom prst="rect"/>
        </p:spPr>
        <p:txBody>
          <a:bodyPr anchor="b" anchorCtr="0" bIns="182850" lIns="182850" rIns="182850" spcFirstLastPara="1" tIns="182850" wrap="square">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48838" name="Google Shape;30;g282e7913630_1_202"/>
          <p:cNvSpPr txBox="1">
            <a:spLocks noGrp="1"/>
          </p:cNvSpPr>
          <p:nvPr>
            <p:ph type="body" idx="1"/>
          </p:nvPr>
        </p:nvSpPr>
        <p:spPr>
          <a:xfrm>
            <a:off x="623400" y="2779200"/>
            <a:ext cx="5616000" cy="6358800"/>
          </a:xfrm>
          <a:prstGeom prst="rect"/>
        </p:spPr>
        <p:txBody>
          <a:bodyPr anchor="t" anchorCtr="0" bIns="182850" lIns="182850" rIns="182850" spcFirstLastPara="1" tIns="182850" wrap="square">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1048839" name="Google Shape;31;g282e7913630_1_202"/>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27" name="Shape 32"/>
        <p:cNvGrpSpPr/>
        <p:nvPr/>
      </p:nvGrpSpPr>
      <p:grpSpPr>
        <a:xfrm>
          <a:off x="0" y="0"/>
          <a:ext cx="0" cy="0"/>
          <a:chOff x="0" y="0"/>
          <a:chExt cx="0" cy="0"/>
        </a:xfrm>
      </p:grpSpPr>
      <p:sp>
        <p:nvSpPr>
          <p:cNvPr id="1048856" name="Google Shape;33;g282e7913630_1_206"/>
          <p:cNvSpPr txBox="1">
            <a:spLocks noGrp="1"/>
          </p:cNvSpPr>
          <p:nvPr>
            <p:ph type="title"/>
          </p:nvPr>
        </p:nvSpPr>
        <p:spPr>
          <a:xfrm>
            <a:off x="980500" y="900300"/>
            <a:ext cx="12735600" cy="8181600"/>
          </a:xfrm>
          <a:prstGeom prst="rect"/>
        </p:spPr>
        <p:txBody>
          <a:bodyPr anchor="ctr" anchorCtr="0" bIns="182850" lIns="182850" rIns="182850" spcFirstLastPara="1" tIns="182850" wrap="square">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1048857" name="Google Shape;34;g282e7913630_1_206"/>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8" name="Shape 35"/>
        <p:cNvGrpSpPr/>
        <p:nvPr/>
      </p:nvGrpSpPr>
      <p:grpSpPr>
        <a:xfrm>
          <a:off x="0" y="0"/>
          <a:ext cx="0" cy="0"/>
          <a:chOff x="0" y="0"/>
          <a:chExt cx="0" cy="0"/>
        </a:xfrm>
      </p:grpSpPr>
      <p:sp>
        <p:nvSpPr>
          <p:cNvPr id="1048858" name="Google Shape;36;g282e7913630_1_209"/>
          <p:cNvSpPr/>
          <p:nvPr/>
        </p:nvSpPr>
        <p:spPr>
          <a:xfrm>
            <a:off x="9144000" y="-250"/>
            <a:ext cx="9144000" cy="10287000"/>
          </a:xfrm>
          <a:prstGeom prst="rect"/>
          <a:solidFill>
            <a:schemeClr val="lt2"/>
          </a:solidFill>
          <a:ln>
            <a:noFill/>
          </a:ln>
        </p:spPr>
        <p:txBody>
          <a:bodyPr anchor="ctr" anchorCtr="0" bIns="182850" lIns="182850" rIns="182850" spcFirstLastPara="1" tIns="182850" wrap="square">
            <a:noAutofit/>
          </a:bodyPr>
          <a:p>
            <a:pPr algn="l" indent="0" lvl="0" marL="0" rtl="0">
              <a:spcBef>
                <a:spcPts val="0"/>
              </a:spcBef>
              <a:spcAft>
                <a:spcPts val="0"/>
              </a:spcAft>
              <a:buNone/>
            </a:pPr>
          </a:p>
        </p:txBody>
      </p:sp>
      <p:sp>
        <p:nvSpPr>
          <p:cNvPr id="1048859" name="Google Shape;37;g282e7913630_1_209"/>
          <p:cNvSpPr txBox="1">
            <a:spLocks noGrp="1"/>
          </p:cNvSpPr>
          <p:nvPr>
            <p:ph type="title"/>
          </p:nvPr>
        </p:nvSpPr>
        <p:spPr>
          <a:xfrm>
            <a:off x="531000" y="2466350"/>
            <a:ext cx="8090400" cy="2964600"/>
          </a:xfrm>
          <a:prstGeom prst="rect"/>
        </p:spPr>
        <p:txBody>
          <a:bodyPr anchor="b" anchorCtr="0" bIns="182850" lIns="182850" rIns="182850" spcFirstLastPara="1" tIns="182850" wrap="square">
            <a:normAutofit/>
          </a:bodyPr>
          <a:lstStyle>
            <a:lvl1pPr algn="ctr" lvl="0">
              <a:spcBef>
                <a:spcPts val="0"/>
              </a:spcBef>
              <a:spcAft>
                <a:spcPts val="0"/>
              </a:spcAft>
              <a:buSzPts val="8400"/>
              <a:buNone/>
              <a:defRPr sz="8400"/>
            </a:lvl1pPr>
            <a:lvl2pPr algn="ctr" lvl="1">
              <a:spcBef>
                <a:spcPts val="0"/>
              </a:spcBef>
              <a:spcAft>
                <a:spcPts val="0"/>
              </a:spcAft>
              <a:buSzPts val="8400"/>
              <a:buNone/>
              <a:defRPr sz="8400"/>
            </a:lvl2pPr>
            <a:lvl3pPr algn="ctr" lvl="2">
              <a:spcBef>
                <a:spcPts val="0"/>
              </a:spcBef>
              <a:spcAft>
                <a:spcPts val="0"/>
              </a:spcAft>
              <a:buSzPts val="8400"/>
              <a:buNone/>
              <a:defRPr sz="8400"/>
            </a:lvl3pPr>
            <a:lvl4pPr algn="ctr" lvl="3">
              <a:spcBef>
                <a:spcPts val="0"/>
              </a:spcBef>
              <a:spcAft>
                <a:spcPts val="0"/>
              </a:spcAft>
              <a:buSzPts val="8400"/>
              <a:buNone/>
              <a:defRPr sz="8400"/>
            </a:lvl4pPr>
            <a:lvl5pPr algn="ctr" lvl="4">
              <a:spcBef>
                <a:spcPts val="0"/>
              </a:spcBef>
              <a:spcAft>
                <a:spcPts val="0"/>
              </a:spcAft>
              <a:buSzPts val="8400"/>
              <a:buNone/>
              <a:defRPr sz="8400"/>
            </a:lvl5pPr>
            <a:lvl6pPr algn="ctr" lvl="5">
              <a:spcBef>
                <a:spcPts val="0"/>
              </a:spcBef>
              <a:spcAft>
                <a:spcPts val="0"/>
              </a:spcAft>
              <a:buSzPts val="8400"/>
              <a:buNone/>
              <a:defRPr sz="8400"/>
            </a:lvl6pPr>
            <a:lvl7pPr algn="ctr" lvl="6">
              <a:spcBef>
                <a:spcPts val="0"/>
              </a:spcBef>
              <a:spcAft>
                <a:spcPts val="0"/>
              </a:spcAft>
              <a:buSzPts val="8400"/>
              <a:buNone/>
              <a:defRPr sz="8400"/>
            </a:lvl7pPr>
            <a:lvl8pPr algn="ctr" lvl="7">
              <a:spcBef>
                <a:spcPts val="0"/>
              </a:spcBef>
              <a:spcAft>
                <a:spcPts val="0"/>
              </a:spcAft>
              <a:buSzPts val="8400"/>
              <a:buNone/>
              <a:defRPr sz="8400"/>
            </a:lvl8pPr>
            <a:lvl9pPr algn="ctr" lvl="8">
              <a:spcBef>
                <a:spcPts val="0"/>
              </a:spcBef>
              <a:spcAft>
                <a:spcPts val="0"/>
              </a:spcAft>
              <a:buSzPts val="8400"/>
              <a:buNone/>
              <a:defRPr sz="8400"/>
            </a:lvl9pPr>
          </a:lstStyle>
          <a:p/>
        </p:txBody>
      </p:sp>
      <p:sp>
        <p:nvSpPr>
          <p:cNvPr id="1048860" name="Google Shape;38;g282e7913630_1_209"/>
          <p:cNvSpPr txBox="1">
            <a:spLocks noGrp="1"/>
          </p:cNvSpPr>
          <p:nvPr>
            <p:ph type="subTitle" idx="1"/>
          </p:nvPr>
        </p:nvSpPr>
        <p:spPr>
          <a:xfrm>
            <a:off x="531000" y="5606150"/>
            <a:ext cx="8090400" cy="2470200"/>
          </a:xfrm>
          <a:prstGeom prst="rect"/>
        </p:spPr>
        <p:txBody>
          <a:bodyPr anchor="t" anchorCtr="0" bIns="182850" lIns="182850" rIns="182850" spcFirstLastPara="1" tIns="182850" wrap="square">
            <a:norm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861" name="Google Shape;39;g282e7913630_1_209"/>
          <p:cNvSpPr txBox="1">
            <a:spLocks noGrp="1"/>
          </p:cNvSpPr>
          <p:nvPr>
            <p:ph type="body" idx="2"/>
          </p:nvPr>
        </p:nvSpPr>
        <p:spPr>
          <a:xfrm>
            <a:off x="9879000" y="1448150"/>
            <a:ext cx="7674000" cy="7390200"/>
          </a:xfrm>
          <a:prstGeom prst="rect"/>
        </p:spPr>
        <p:txBody>
          <a:bodyPr anchor="ctr" anchorCtr="0" bIns="182850" lIns="182850" rIns="182850" spcFirstLastPara="1" tIns="182850" wrap="square">
            <a:normAutofit/>
          </a:bodyPr>
          <a:lstStyle>
            <a:lvl1pPr indent="-457200" lvl="0" marL="457200">
              <a:spcBef>
                <a:spcPts val="0"/>
              </a:spcBef>
              <a:spcAft>
                <a:spcPts val="0"/>
              </a:spcAft>
              <a:buSzPts val="3600"/>
              <a:buChar char="●"/>
            </a:lvl1pPr>
            <a:lvl2pPr indent="-406400" lvl="1" marL="914400">
              <a:spcBef>
                <a:spcPts val="0"/>
              </a:spcBef>
              <a:spcAft>
                <a:spcPts val="0"/>
              </a:spcAft>
              <a:buSzPts val="2800"/>
              <a:buChar char="○"/>
            </a:lvl2pPr>
            <a:lvl3pPr indent="-406400" lvl="2" marL="1371600">
              <a:spcBef>
                <a:spcPts val="0"/>
              </a:spcBef>
              <a:spcAft>
                <a:spcPts val="0"/>
              </a:spcAft>
              <a:buSzPts val="2800"/>
              <a:buChar char="■"/>
            </a:lvl3pPr>
            <a:lvl4pPr indent="-406400" lvl="3" marL="1828800">
              <a:spcBef>
                <a:spcPts val="0"/>
              </a:spcBef>
              <a:spcAft>
                <a:spcPts val="0"/>
              </a:spcAft>
              <a:buSzPts val="2800"/>
              <a:buChar char="●"/>
            </a:lvl4pPr>
            <a:lvl5pPr indent="-406400" lvl="4" marL="2286000">
              <a:spcBef>
                <a:spcPts val="0"/>
              </a:spcBef>
              <a:spcAft>
                <a:spcPts val="0"/>
              </a:spcAft>
              <a:buSzPts val="2800"/>
              <a:buChar char="○"/>
            </a:lvl5pPr>
            <a:lvl6pPr indent="-406400" lvl="5" marL="2743200">
              <a:spcBef>
                <a:spcPts val="0"/>
              </a:spcBef>
              <a:spcAft>
                <a:spcPts val="0"/>
              </a:spcAft>
              <a:buSzPts val="2800"/>
              <a:buChar char="■"/>
            </a:lvl6pPr>
            <a:lvl7pPr indent="-406400" lvl="6" marL="3200400">
              <a:spcBef>
                <a:spcPts val="0"/>
              </a:spcBef>
              <a:spcAft>
                <a:spcPts val="0"/>
              </a:spcAft>
              <a:buSzPts val="2800"/>
              <a:buChar char="●"/>
            </a:lvl7pPr>
            <a:lvl8pPr indent="-406400" lvl="7" marL="3657600">
              <a:spcBef>
                <a:spcPts val="0"/>
              </a:spcBef>
              <a:spcAft>
                <a:spcPts val="0"/>
              </a:spcAft>
              <a:buSzPts val="2800"/>
              <a:buChar char="○"/>
            </a:lvl8pPr>
            <a:lvl9pPr indent="-406400" lvl="8" marL="4114800">
              <a:spcBef>
                <a:spcPts val="0"/>
              </a:spcBef>
              <a:spcAft>
                <a:spcPts val="0"/>
              </a:spcAft>
              <a:buSzPts val="2800"/>
              <a:buChar char="■"/>
            </a:lvl9pPr>
          </a:lstStyle>
          <a:p/>
        </p:txBody>
      </p:sp>
      <p:sp>
        <p:nvSpPr>
          <p:cNvPr id="1048862" name="Google Shape;40;g282e7913630_1_209"/>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22" name="Shape 41"/>
        <p:cNvGrpSpPr/>
        <p:nvPr/>
      </p:nvGrpSpPr>
      <p:grpSpPr>
        <a:xfrm>
          <a:off x="0" y="0"/>
          <a:ext cx="0" cy="0"/>
          <a:chOff x="0" y="0"/>
          <a:chExt cx="0" cy="0"/>
        </a:xfrm>
      </p:grpSpPr>
      <p:sp>
        <p:nvSpPr>
          <p:cNvPr id="1048842" name="Google Shape;42;g282e7913630_1_215"/>
          <p:cNvSpPr txBox="1">
            <a:spLocks noGrp="1"/>
          </p:cNvSpPr>
          <p:nvPr>
            <p:ph type="body" idx="1"/>
          </p:nvPr>
        </p:nvSpPr>
        <p:spPr>
          <a:xfrm>
            <a:off x="623400" y="8461150"/>
            <a:ext cx="11997600" cy="1210200"/>
          </a:xfrm>
          <a:prstGeom prst="rect"/>
        </p:spPr>
        <p:txBody>
          <a:bodyPr anchor="ctr" anchorCtr="0" bIns="182850" lIns="182850" rIns="182850" spcFirstLastPara="1" tIns="182850" wrap="square">
            <a:normAutofit/>
          </a:bodyPr>
          <a:lstStyle>
            <a:lvl1pPr indent="-228600" lvl="0" marL="457200">
              <a:lnSpc>
                <a:spcPct val="100000"/>
              </a:lnSpc>
              <a:spcBef>
                <a:spcPts val="0"/>
              </a:spcBef>
              <a:spcAft>
                <a:spcPts val="0"/>
              </a:spcAft>
              <a:buSzPts val="3600"/>
              <a:buNone/>
            </a:lvl1pPr>
          </a:lstStyle>
          <a:p/>
        </p:txBody>
      </p:sp>
      <p:sp>
        <p:nvSpPr>
          <p:cNvPr id="1048843" name="Google Shape;43;g282e7913630_1_215"/>
          <p:cNvSpPr txBox="1">
            <a:spLocks noGrp="1"/>
          </p:cNvSpPr>
          <p:nvPr>
            <p:ph type="sldNum" idx="12"/>
          </p:nvPr>
        </p:nvSpPr>
        <p:spPr>
          <a:xfrm>
            <a:off x="16944916" y="9326434"/>
            <a:ext cx="1097400" cy="787200"/>
          </a:xfrm>
          <a:prstGeom prst="rect"/>
        </p:spPr>
        <p:txBody>
          <a:bodyPr anchor="ctr" anchorCtr="0" bIns="182850" lIns="182850" rIns="182850" spcFirstLastPara="1" tIns="182850"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US"/>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4F1FF"/>
        </a:solidFill>
        <a:effectLst/>
      </p:bgPr>
    </p:bg>
    <p:spTree>
      <p:nvGrpSpPr>
        <p:cNvPr id="12" name="Shape 5"/>
        <p:cNvGrpSpPr/>
        <p:nvPr/>
      </p:nvGrpSpPr>
      <p:grpSpPr>
        <a:xfrm>
          <a:off x="0" y="0"/>
          <a:ext cx="0" cy="0"/>
          <a:chOff x="0" y="0"/>
          <a:chExt cx="0" cy="0"/>
        </a:xfrm>
      </p:grpSpPr>
      <p:sp>
        <p:nvSpPr>
          <p:cNvPr id="1048576" name="Google Shape;6;g282e7913630_1_179"/>
          <p:cNvSpPr txBox="1">
            <a:spLocks noGrp="1"/>
          </p:cNvSpPr>
          <p:nvPr>
            <p:ph type="title"/>
          </p:nvPr>
        </p:nvSpPr>
        <p:spPr>
          <a:xfrm>
            <a:off x="623400" y="890050"/>
            <a:ext cx="17041200" cy="1145400"/>
          </a:xfrm>
          <a:prstGeom prst="rect"/>
          <a:noFill/>
          <a:ln>
            <a:noFill/>
          </a:ln>
        </p:spPr>
        <p:txBody>
          <a:bodyPr anchor="t" anchorCtr="0" bIns="182850" lIns="182850" rIns="182850" spcFirstLastPara="1" tIns="182850" wrap="square">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1048577" name="Google Shape;7;g282e7913630_1_179"/>
          <p:cNvSpPr txBox="1">
            <a:spLocks noGrp="1"/>
          </p:cNvSpPr>
          <p:nvPr>
            <p:ph type="body" idx="1"/>
          </p:nvPr>
        </p:nvSpPr>
        <p:spPr>
          <a:xfrm>
            <a:off x="623400" y="2304950"/>
            <a:ext cx="17041200" cy="6832800"/>
          </a:xfrm>
          <a:prstGeom prst="rect"/>
          <a:noFill/>
          <a:ln>
            <a:noFill/>
          </a:ln>
        </p:spPr>
        <p:txBody>
          <a:bodyPr anchor="t" anchorCtr="0" bIns="182850" lIns="182850" rIns="182850" spcFirstLastPara="1" tIns="182850" wrap="square">
            <a:normAutofit/>
          </a:bodyPr>
          <a:lstStyle>
            <a:lvl1pPr indent="-457200" lvl="0" marL="457200">
              <a:lnSpc>
                <a:spcPct val="115000"/>
              </a:lnSpc>
              <a:spcBef>
                <a:spcPts val="0"/>
              </a:spcBef>
              <a:spcAft>
                <a:spcPts val="0"/>
              </a:spcAft>
              <a:buClr>
                <a:schemeClr val="dk2"/>
              </a:buClr>
              <a:buSzPts val="3600"/>
              <a:buChar char="●"/>
              <a:defRPr sz="3600">
                <a:solidFill>
                  <a:schemeClr val="dk2"/>
                </a:solidFill>
              </a:defRPr>
            </a:lvl1pPr>
            <a:lvl2pPr indent="-406400" lvl="1" marL="914400">
              <a:lnSpc>
                <a:spcPct val="115000"/>
              </a:lnSpc>
              <a:spcBef>
                <a:spcPts val="0"/>
              </a:spcBef>
              <a:spcAft>
                <a:spcPts val="0"/>
              </a:spcAft>
              <a:buClr>
                <a:schemeClr val="dk2"/>
              </a:buClr>
              <a:buSzPts val="2800"/>
              <a:buChar char="○"/>
              <a:defRPr sz="2800">
                <a:solidFill>
                  <a:schemeClr val="dk2"/>
                </a:solidFill>
              </a:defRPr>
            </a:lvl2pPr>
            <a:lvl3pPr indent="-406400" lvl="2" marL="1371600">
              <a:lnSpc>
                <a:spcPct val="115000"/>
              </a:lnSpc>
              <a:spcBef>
                <a:spcPts val="0"/>
              </a:spcBef>
              <a:spcAft>
                <a:spcPts val="0"/>
              </a:spcAft>
              <a:buClr>
                <a:schemeClr val="dk2"/>
              </a:buClr>
              <a:buSzPts val="2800"/>
              <a:buChar char="■"/>
              <a:defRPr sz="2800">
                <a:solidFill>
                  <a:schemeClr val="dk2"/>
                </a:solidFill>
              </a:defRPr>
            </a:lvl3pPr>
            <a:lvl4pPr indent="-406400" lvl="3" marL="1828800">
              <a:lnSpc>
                <a:spcPct val="115000"/>
              </a:lnSpc>
              <a:spcBef>
                <a:spcPts val="0"/>
              </a:spcBef>
              <a:spcAft>
                <a:spcPts val="0"/>
              </a:spcAft>
              <a:buClr>
                <a:schemeClr val="dk2"/>
              </a:buClr>
              <a:buSzPts val="2800"/>
              <a:buChar char="●"/>
              <a:defRPr sz="2800">
                <a:solidFill>
                  <a:schemeClr val="dk2"/>
                </a:solidFill>
              </a:defRPr>
            </a:lvl4pPr>
            <a:lvl5pPr indent="-406400" lvl="4" marL="2286000">
              <a:lnSpc>
                <a:spcPct val="115000"/>
              </a:lnSpc>
              <a:spcBef>
                <a:spcPts val="0"/>
              </a:spcBef>
              <a:spcAft>
                <a:spcPts val="0"/>
              </a:spcAft>
              <a:buClr>
                <a:schemeClr val="dk2"/>
              </a:buClr>
              <a:buSzPts val="2800"/>
              <a:buChar char="○"/>
              <a:defRPr sz="2800">
                <a:solidFill>
                  <a:schemeClr val="dk2"/>
                </a:solidFill>
              </a:defRPr>
            </a:lvl5pPr>
            <a:lvl6pPr indent="-406400" lvl="5" marL="2743200">
              <a:lnSpc>
                <a:spcPct val="115000"/>
              </a:lnSpc>
              <a:spcBef>
                <a:spcPts val="0"/>
              </a:spcBef>
              <a:spcAft>
                <a:spcPts val="0"/>
              </a:spcAft>
              <a:buClr>
                <a:schemeClr val="dk2"/>
              </a:buClr>
              <a:buSzPts val="2800"/>
              <a:buChar char="■"/>
              <a:defRPr sz="2800">
                <a:solidFill>
                  <a:schemeClr val="dk2"/>
                </a:solidFill>
              </a:defRPr>
            </a:lvl6pPr>
            <a:lvl7pPr indent="-406400" lvl="6" marL="3200400">
              <a:lnSpc>
                <a:spcPct val="115000"/>
              </a:lnSpc>
              <a:spcBef>
                <a:spcPts val="0"/>
              </a:spcBef>
              <a:spcAft>
                <a:spcPts val="0"/>
              </a:spcAft>
              <a:buClr>
                <a:schemeClr val="dk2"/>
              </a:buClr>
              <a:buSzPts val="2800"/>
              <a:buChar char="●"/>
              <a:defRPr sz="2800">
                <a:solidFill>
                  <a:schemeClr val="dk2"/>
                </a:solidFill>
              </a:defRPr>
            </a:lvl7pPr>
            <a:lvl8pPr indent="-406400" lvl="7" marL="3657600">
              <a:lnSpc>
                <a:spcPct val="115000"/>
              </a:lnSpc>
              <a:spcBef>
                <a:spcPts val="0"/>
              </a:spcBef>
              <a:spcAft>
                <a:spcPts val="0"/>
              </a:spcAft>
              <a:buClr>
                <a:schemeClr val="dk2"/>
              </a:buClr>
              <a:buSzPts val="2800"/>
              <a:buChar char="○"/>
              <a:defRPr sz="2800">
                <a:solidFill>
                  <a:schemeClr val="dk2"/>
                </a:solidFill>
              </a:defRPr>
            </a:lvl8pPr>
            <a:lvl9pPr indent="-406400" lvl="8" marL="4114800">
              <a:lnSpc>
                <a:spcPct val="115000"/>
              </a:lnSpc>
              <a:spcBef>
                <a:spcPts val="0"/>
              </a:spcBef>
              <a:spcAft>
                <a:spcPts val="0"/>
              </a:spcAft>
              <a:buClr>
                <a:schemeClr val="dk2"/>
              </a:buClr>
              <a:buSzPts val="2800"/>
              <a:buChar char="■"/>
              <a:defRPr sz="2800">
                <a:solidFill>
                  <a:schemeClr val="dk2"/>
                </a:solidFill>
              </a:defRPr>
            </a:lvl9pPr>
          </a:lstStyle>
          <a:p/>
        </p:txBody>
      </p:sp>
      <p:sp>
        <p:nvSpPr>
          <p:cNvPr id="1048578" name="Google Shape;8;g282e7913630_1_179"/>
          <p:cNvSpPr txBox="1">
            <a:spLocks noGrp="1"/>
          </p:cNvSpPr>
          <p:nvPr>
            <p:ph type="sldNum" idx="12"/>
          </p:nvPr>
        </p:nvSpPr>
        <p:spPr>
          <a:xfrm>
            <a:off x="16944916" y="9326434"/>
            <a:ext cx="1097400" cy="787200"/>
          </a:xfrm>
          <a:prstGeom prst="rect"/>
          <a:noFill/>
          <a:ln>
            <a:noFill/>
          </a:ln>
        </p:spPr>
        <p:txBody>
          <a:bodyPr anchor="ctr" anchorCtr="0" bIns="182850" lIns="182850" rIns="182850" spcFirstLastPara="1" tIns="182850" wrap="square">
            <a:normAutofit/>
          </a:bodyPr>
          <a:lstStyle>
            <a:lvl1pPr algn="r" lvl="0">
              <a:buNone/>
              <a:defRPr sz="2000">
                <a:solidFill>
                  <a:schemeClr val="dk2"/>
                </a:solidFill>
              </a:defRPr>
            </a:lvl1pPr>
            <a:lvl2pPr algn="r" lvl="1">
              <a:buNone/>
              <a:defRPr sz="2000">
                <a:solidFill>
                  <a:schemeClr val="dk2"/>
                </a:solidFill>
              </a:defRPr>
            </a:lvl2pPr>
            <a:lvl3pPr algn="r" lvl="2">
              <a:buNone/>
              <a:defRPr sz="2000">
                <a:solidFill>
                  <a:schemeClr val="dk2"/>
                </a:solidFill>
              </a:defRPr>
            </a:lvl3pPr>
            <a:lvl4pPr algn="r" lvl="3">
              <a:buNone/>
              <a:defRPr sz="2000">
                <a:solidFill>
                  <a:schemeClr val="dk2"/>
                </a:solidFill>
              </a:defRPr>
            </a:lvl4pPr>
            <a:lvl5pPr algn="r" lvl="4">
              <a:buNone/>
              <a:defRPr sz="2000">
                <a:solidFill>
                  <a:schemeClr val="dk2"/>
                </a:solidFill>
              </a:defRPr>
            </a:lvl5pPr>
            <a:lvl6pPr algn="r" lvl="5">
              <a:buNone/>
              <a:defRPr sz="2000">
                <a:solidFill>
                  <a:schemeClr val="dk2"/>
                </a:solidFill>
              </a:defRPr>
            </a:lvl6pPr>
            <a:lvl7pPr algn="r" lvl="6">
              <a:buNone/>
              <a:defRPr sz="2000">
                <a:solidFill>
                  <a:schemeClr val="dk2"/>
                </a:solidFill>
              </a:defRPr>
            </a:lvl7pPr>
            <a:lvl8pPr algn="r" lvl="7">
              <a:buNone/>
              <a:defRPr sz="2000">
                <a:solidFill>
                  <a:schemeClr val="dk2"/>
                </a:solidFill>
              </a:defRPr>
            </a:lvl8pPr>
            <a:lvl9pPr algn="r" lvl="8">
              <a:buNone/>
              <a:defRPr sz="2000">
                <a:solidFill>
                  <a:schemeClr val="dk2"/>
                </a:solidFill>
              </a:defRPr>
            </a:lvl9pPr>
          </a:lstStyle>
          <a:p>
            <a:pPr algn="r" indent="0" lvl="0" marL="0" rtl="0">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15.png"/><Relationship Id="rId3" Type="http://schemas.openxmlformats.org/officeDocument/2006/relationships/image" Target="../media/image2.png"/><Relationship Id="rId4" Type="http://schemas.openxmlformats.org/officeDocument/2006/relationships/slideLayout" Target="../slideLayouts/slideLayout1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15.png"/><Relationship Id="rId3" Type="http://schemas.openxmlformats.org/officeDocument/2006/relationships/slideLayout" Target="../slideLayouts/slideLayout1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1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7.png"/><Relationship Id="rId3" Type="http://schemas.openxmlformats.org/officeDocument/2006/relationships/slideLayout" Target="../slideLayouts/slideLayout1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8.png"/><Relationship Id="rId3" Type="http://schemas.openxmlformats.org/officeDocument/2006/relationships/slideLayout" Target="../slideLayouts/slideLayout11.xml"/><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2.png"/><Relationship Id="rId5" Type="http://schemas.openxmlformats.org/officeDocument/2006/relationships/slideLayout" Target="../slideLayouts/slideLayout1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2.png"/><Relationship Id="rId5" Type="http://schemas.openxmlformats.org/officeDocument/2006/relationships/slideLayout" Target="../slideLayouts/slideLayout1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1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slideLayout" Target="../slideLayouts/slideLayout1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Shape 53"/>
        <p:cNvGrpSpPr/>
        <p:nvPr/>
      </p:nvGrpSpPr>
      <p:grpSpPr>
        <a:xfrm>
          <a:off x="0" y="0"/>
          <a:ext cx="0" cy="0"/>
          <a:chOff x="0" y="0"/>
          <a:chExt cx="0" cy="0"/>
        </a:xfrm>
      </p:grpSpPr>
      <p:pic>
        <p:nvPicPr>
          <p:cNvPr id="2097152" name="Google Shape;54;g282e7913630_1_519"/>
          <p:cNvPicPr preferRelativeResize="0">
            <a:picLocks/>
          </p:cNvPicPr>
          <p:nvPr/>
        </p:nvPicPr>
        <p:blipFill>
          <a:blip xmlns:r="http://schemas.openxmlformats.org/officeDocument/2006/relationships" r:embed="rId1">
            <a:alphaModFix/>
          </a:blip>
          <a:stretch>
            <a:fillRect/>
          </a:stretch>
        </p:blipFill>
        <p:spPr>
          <a:xfrm>
            <a:off x="316150" y="171000"/>
            <a:ext cx="2409800" cy="2409800"/>
          </a:xfrm>
          <a:prstGeom prst="rect"/>
          <a:noFill/>
          <a:ln>
            <a:noFill/>
          </a:ln>
        </p:spPr>
      </p:pic>
      <p:sp>
        <p:nvSpPr>
          <p:cNvPr id="1048580" name="Google Shape;55;g282e7913630_1_519"/>
          <p:cNvSpPr txBox="1"/>
          <p:nvPr/>
        </p:nvSpPr>
        <p:spPr>
          <a:xfrm>
            <a:off x="3501925" y="313900"/>
            <a:ext cx="13968600" cy="2037051"/>
          </a:xfrm>
          <a:prstGeom prst="rect"/>
          <a:noFill/>
          <a:ln>
            <a:noFill/>
          </a:ln>
        </p:spPr>
        <p:txBody>
          <a:bodyPr anchor="t" anchorCtr="0" bIns="91425" lIns="91425" rIns="91425" spcFirstLastPara="1" tIns="91425" wrap="square">
            <a:spAutoFit/>
          </a:bodyPr>
          <a:p>
            <a:pPr algn="ctr" indent="0" lvl="0" marL="0" rtl="0">
              <a:spcBef>
                <a:spcPts val="0"/>
              </a:spcBef>
              <a:spcAft>
                <a:spcPts val="0"/>
              </a:spcAft>
              <a:buNone/>
            </a:pPr>
            <a:r>
              <a:rPr sz="6300" lang="en-US">
                <a:solidFill>
                  <a:srgbClr val="27005D"/>
                </a:solidFill>
              </a:rPr>
              <a:t>D. Y. Patil College Of Engineering, Akurdi, Pune</a:t>
            </a:r>
            <a:endParaRPr sz="6300">
              <a:solidFill>
                <a:srgbClr val="27005D"/>
              </a:solidFill>
            </a:endParaRPr>
          </a:p>
        </p:txBody>
      </p:sp>
      <p:sp>
        <p:nvSpPr>
          <p:cNvPr id="1048581" name="Google Shape;56;g282e7913630_1_519"/>
          <p:cNvSpPr txBox="1"/>
          <p:nvPr/>
        </p:nvSpPr>
        <p:spPr>
          <a:xfrm>
            <a:off x="316149" y="3128850"/>
            <a:ext cx="7688163" cy="424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Group Number: </a:t>
            </a:r>
            <a:r>
              <a:rPr b="1" dirty="0" sz="3400" lang="en-US">
                <a:solidFill>
                  <a:srgbClr val="004AAD"/>
                </a:solidFill>
                <a:latin typeface="Fira Sans"/>
                <a:ea typeface="Fira Sans"/>
                <a:cs typeface="Fira Sans"/>
                <a:sym typeface="Fira Sans"/>
              </a:rPr>
              <a:t>28</a:t>
            </a:r>
            <a:endParaRPr b="1" dirty="0" sz="3400">
              <a:solidFill>
                <a:srgbClr val="004AAD"/>
              </a:solidFill>
              <a:latin typeface="Fira Sans"/>
              <a:ea typeface="Fira Sans"/>
              <a:cs typeface="Fira Sans"/>
              <a:sym typeface="Fira Sans"/>
            </a:endParaRPr>
          </a:p>
          <a:p>
            <a:pPr algn="l" indent="0" lvl="0" marL="0" rtl="0">
              <a:spcBef>
                <a:spcPts val="0"/>
              </a:spcBef>
              <a:spcAft>
                <a:spcPts val="0"/>
              </a:spcAft>
              <a:buNone/>
            </a:pP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Group members:</a:t>
            </a: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Mayuresh Harihar      	BEAIDB33</a:t>
            </a: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Manas Pandey		BEAIDB39</a:t>
            </a: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Mangesh Raj			BEAIDB34</a:t>
            </a:r>
            <a:endParaRPr dirty="0" sz="3400">
              <a:solidFill>
                <a:srgbClr val="27005D"/>
              </a:solidFill>
              <a:latin typeface="Fira Sans"/>
              <a:ea typeface="Fira Sans"/>
              <a:cs typeface="Fira Sans"/>
              <a:sym typeface="Fira Sans"/>
            </a:endParaRPr>
          </a:p>
          <a:p>
            <a:pPr algn="l" indent="0" lvl="0" marL="0" rtl="0">
              <a:spcBef>
                <a:spcPts val="0"/>
              </a:spcBef>
              <a:spcAft>
                <a:spcPts val="0"/>
              </a:spcAft>
              <a:buNone/>
            </a:pPr>
            <a:r>
              <a:rPr dirty="0" sz="3400" lang="en-US">
                <a:solidFill>
                  <a:srgbClr val="27005D"/>
                </a:solidFill>
                <a:latin typeface="Fira Sans"/>
                <a:ea typeface="Fira Sans"/>
                <a:cs typeface="Fira Sans"/>
                <a:sym typeface="Fira Sans"/>
              </a:rPr>
              <a:t>Sahil Khangar			BEAIDB40</a:t>
            </a:r>
            <a:endParaRPr dirty="0" sz="3400">
              <a:solidFill>
                <a:srgbClr val="27005D"/>
              </a:solidFill>
              <a:latin typeface="Fira Sans"/>
              <a:ea typeface="Fira Sans"/>
              <a:cs typeface="Fira Sans"/>
              <a:sym typeface="Fira Sans"/>
            </a:endParaRPr>
          </a:p>
        </p:txBody>
      </p:sp>
      <p:sp>
        <p:nvSpPr>
          <p:cNvPr id="1048582" name="Google Shape;57;g282e7913630_1_519"/>
          <p:cNvSpPr txBox="1"/>
          <p:nvPr/>
        </p:nvSpPr>
        <p:spPr>
          <a:xfrm>
            <a:off x="1050225" y="8406500"/>
            <a:ext cx="4178400" cy="1021051"/>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800" lang="en-US">
                <a:solidFill>
                  <a:srgbClr val="004AAD"/>
                </a:solidFill>
                <a:latin typeface="Fira Sans"/>
                <a:ea typeface="Fira Sans"/>
                <a:cs typeface="Fira Sans"/>
                <a:sym typeface="Fira Sans"/>
              </a:rPr>
              <a:t>Mrs. Pallavi Shingade</a:t>
            </a:r>
            <a:endParaRPr b="1" sz="2800">
              <a:solidFill>
                <a:srgbClr val="004AAD"/>
              </a:solidFill>
              <a:latin typeface="Fira Sans"/>
              <a:ea typeface="Fira Sans"/>
              <a:cs typeface="Fira Sans"/>
              <a:sym typeface="Fira Sans"/>
            </a:endParaRPr>
          </a:p>
          <a:p>
            <a:pPr algn="l" indent="0" lvl="0" marL="0" rtl="0">
              <a:spcBef>
                <a:spcPts val="0"/>
              </a:spcBef>
              <a:spcAft>
                <a:spcPts val="0"/>
              </a:spcAft>
              <a:buNone/>
            </a:pPr>
            <a:r>
              <a:rPr b="1" sz="2800" lang="en-US">
                <a:solidFill>
                  <a:srgbClr val="004AAD"/>
                </a:solidFill>
                <a:latin typeface="Fira Sans"/>
                <a:ea typeface="Fira Sans"/>
                <a:cs typeface="Fira Sans"/>
                <a:sym typeface="Fira Sans"/>
              </a:rPr>
              <a:t>   (Project Guide)</a:t>
            </a:r>
            <a:endParaRPr sz="2800">
              <a:solidFill>
                <a:srgbClr val="004AAD"/>
              </a:solidFill>
            </a:endParaRPr>
          </a:p>
        </p:txBody>
      </p:sp>
      <p:sp>
        <p:nvSpPr>
          <p:cNvPr id="1048583" name="Google Shape;58;g282e7913630_1_519"/>
          <p:cNvSpPr txBox="1"/>
          <p:nvPr/>
        </p:nvSpPr>
        <p:spPr>
          <a:xfrm>
            <a:off x="6705450" y="3334563"/>
            <a:ext cx="11401800" cy="231648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599" lang="en-US">
                <a:solidFill>
                  <a:srgbClr val="004AAD"/>
                </a:solidFill>
              </a:rPr>
              <a:t>BE Project Stage I </a:t>
            </a:r>
            <a:endParaRPr b="1" sz="6599">
              <a:solidFill>
                <a:srgbClr val="004AAD"/>
              </a:solidFill>
            </a:endParaRPr>
          </a:p>
          <a:p>
            <a:pPr algn="ctr" indent="0" lvl="0" marL="0" marR="0" rtl="0">
              <a:lnSpc>
                <a:spcPct val="120000"/>
              </a:lnSpc>
              <a:spcBef>
                <a:spcPts val="0"/>
              </a:spcBef>
              <a:spcAft>
                <a:spcPts val="0"/>
              </a:spcAft>
              <a:buNone/>
            </a:pPr>
            <a:r>
              <a:rPr b="1" sz="6599" lang="en-US">
                <a:solidFill>
                  <a:srgbClr val="004AAD"/>
                </a:solidFill>
              </a:rPr>
              <a:t>Review-I Presentation</a:t>
            </a:r>
            <a:endParaRPr b="1" sz="1000">
              <a:solidFill>
                <a:srgbClr val="004AAD"/>
              </a:solidFill>
            </a:endParaRPr>
          </a:p>
        </p:txBody>
      </p:sp>
      <p:sp>
        <p:nvSpPr>
          <p:cNvPr id="1048584" name="Google Shape;59;g282e7913630_1_519"/>
          <p:cNvSpPr txBox="1"/>
          <p:nvPr/>
        </p:nvSpPr>
        <p:spPr>
          <a:xfrm>
            <a:off x="9005090" y="5569278"/>
            <a:ext cx="6802500" cy="1280213"/>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3699" lang="en-US">
                <a:solidFill>
                  <a:srgbClr val="27005D"/>
                </a:solidFill>
              </a:rPr>
              <a:t>AI based Inventory Optimisation System for Restaurants</a:t>
            </a:r>
            <a:endParaRPr sz="1100">
              <a:solidFill>
                <a:srgbClr val="27005D"/>
              </a:solidFill>
            </a:endParaRPr>
          </a:p>
        </p:txBody>
      </p:sp>
      <p:sp>
        <p:nvSpPr>
          <p:cNvPr id="1048585" name="Google Shape;60;g282e7913630_1_519"/>
          <p:cNvSpPr txBox="1"/>
          <p:nvPr/>
        </p:nvSpPr>
        <p:spPr>
          <a:xfrm>
            <a:off x="6298700" y="8406500"/>
            <a:ext cx="4178400" cy="1440151"/>
          </a:xfrm>
          <a:prstGeom prst="rect"/>
          <a:noFill/>
          <a:ln>
            <a:noFill/>
          </a:ln>
        </p:spPr>
        <p:txBody>
          <a:bodyPr anchor="t" anchorCtr="0" bIns="91425" lIns="91425" rIns="91425" spcFirstLastPara="1" tIns="91425" wrap="square">
            <a:spAutoFit/>
          </a:bodyPr>
          <a:p>
            <a:pPr algn="ctr" indent="0" lvl="0" marL="0" rtl="0">
              <a:spcBef>
                <a:spcPts val="0"/>
              </a:spcBef>
              <a:spcAft>
                <a:spcPts val="0"/>
              </a:spcAft>
              <a:buNone/>
            </a:pPr>
            <a:r>
              <a:rPr b="1" sz="2800" lang="en-US">
                <a:solidFill>
                  <a:srgbClr val="004AAD"/>
                </a:solidFill>
                <a:latin typeface="Fira Sans"/>
                <a:ea typeface="Fira Sans"/>
                <a:cs typeface="Fira Sans"/>
                <a:sym typeface="Fira Sans"/>
              </a:rPr>
              <a:t>Mrs. M. D. Karajgar</a:t>
            </a:r>
            <a:endParaRPr b="1" sz="2800">
              <a:solidFill>
                <a:srgbClr val="004AAD"/>
              </a:solidFill>
              <a:latin typeface="Fira Sans"/>
              <a:ea typeface="Fira Sans"/>
              <a:cs typeface="Fira Sans"/>
              <a:sym typeface="Fira Sans"/>
            </a:endParaRPr>
          </a:p>
          <a:p>
            <a:pPr algn="ctr" indent="0" lvl="0" marL="0" rtl="0">
              <a:spcBef>
                <a:spcPts val="0"/>
              </a:spcBef>
              <a:spcAft>
                <a:spcPts val="0"/>
              </a:spcAft>
              <a:buNone/>
            </a:pPr>
            <a:r>
              <a:rPr b="1" sz="2800" lang="en-US">
                <a:solidFill>
                  <a:srgbClr val="004AAD"/>
                </a:solidFill>
                <a:latin typeface="Fira Sans"/>
                <a:ea typeface="Fira Sans"/>
                <a:cs typeface="Fira Sans"/>
                <a:sym typeface="Fira Sans"/>
              </a:rPr>
              <a:t>Dr. B. A. Tingare</a:t>
            </a:r>
            <a:endParaRPr b="1" sz="2800">
              <a:solidFill>
                <a:srgbClr val="004AAD"/>
              </a:solidFill>
              <a:latin typeface="Fira Sans"/>
              <a:ea typeface="Fira Sans"/>
              <a:cs typeface="Fira Sans"/>
              <a:sym typeface="Fira Sans"/>
            </a:endParaRPr>
          </a:p>
          <a:p>
            <a:pPr algn="ctr" indent="0" lvl="0" marL="0" rtl="0">
              <a:spcBef>
                <a:spcPts val="0"/>
              </a:spcBef>
              <a:spcAft>
                <a:spcPts val="0"/>
              </a:spcAft>
              <a:buNone/>
            </a:pPr>
            <a:r>
              <a:rPr b="1" sz="2800" lang="en-US">
                <a:solidFill>
                  <a:srgbClr val="004AAD"/>
                </a:solidFill>
                <a:latin typeface="Fira Sans"/>
                <a:ea typeface="Fira Sans"/>
                <a:cs typeface="Fira Sans"/>
                <a:sym typeface="Fira Sans"/>
              </a:rPr>
              <a:t>   (Project Co-ordinator)</a:t>
            </a:r>
            <a:endParaRPr sz="2800">
              <a:solidFill>
                <a:srgbClr val="004AAD"/>
              </a:solidFill>
            </a:endParaRPr>
          </a:p>
        </p:txBody>
      </p:sp>
      <p:sp>
        <p:nvSpPr>
          <p:cNvPr id="1048586" name="Google Shape;61;g282e7913630_1_519"/>
          <p:cNvSpPr txBox="1"/>
          <p:nvPr/>
        </p:nvSpPr>
        <p:spPr>
          <a:xfrm>
            <a:off x="11629200" y="8406500"/>
            <a:ext cx="4178400" cy="1021051"/>
          </a:xfrm>
          <a:prstGeom prst="rect"/>
          <a:noFill/>
          <a:ln>
            <a:noFill/>
          </a:ln>
        </p:spPr>
        <p:txBody>
          <a:bodyPr anchor="t" anchorCtr="0" bIns="91425" lIns="91425" rIns="91425" spcFirstLastPara="1" tIns="91425" wrap="square">
            <a:spAutoFit/>
          </a:bodyPr>
          <a:p>
            <a:pPr algn="ctr" indent="0" lvl="0" marL="0" rtl="0">
              <a:spcBef>
                <a:spcPts val="0"/>
              </a:spcBef>
              <a:spcAft>
                <a:spcPts val="0"/>
              </a:spcAft>
              <a:buNone/>
            </a:pPr>
            <a:r>
              <a:rPr b="1" sz="2800" lang="en-US">
                <a:solidFill>
                  <a:srgbClr val="004AAD"/>
                </a:solidFill>
                <a:latin typeface="Fira Sans"/>
                <a:ea typeface="Fira Sans"/>
                <a:cs typeface="Fira Sans"/>
                <a:sym typeface="Fira Sans"/>
              </a:rPr>
              <a:t>Dr. V. G. Kottawar</a:t>
            </a:r>
            <a:endParaRPr b="1" sz="2800">
              <a:solidFill>
                <a:srgbClr val="004AAD"/>
              </a:solidFill>
              <a:latin typeface="Fira Sans"/>
              <a:ea typeface="Fira Sans"/>
              <a:cs typeface="Fira Sans"/>
              <a:sym typeface="Fira Sans"/>
            </a:endParaRPr>
          </a:p>
          <a:p>
            <a:pPr algn="ctr" indent="0" lvl="0" marL="0" rtl="0">
              <a:spcBef>
                <a:spcPts val="0"/>
              </a:spcBef>
              <a:spcAft>
                <a:spcPts val="0"/>
              </a:spcAft>
              <a:buNone/>
            </a:pPr>
            <a:r>
              <a:rPr b="1" sz="2800" lang="en-US">
                <a:solidFill>
                  <a:srgbClr val="004AAD"/>
                </a:solidFill>
                <a:latin typeface="Fira Sans"/>
                <a:ea typeface="Fira Sans"/>
                <a:cs typeface="Fira Sans"/>
                <a:sym typeface="Fira Sans"/>
              </a:rPr>
              <a:t>   (HOD, AI &amp; DS)</a:t>
            </a:r>
            <a:endParaRPr sz="2800">
              <a:solidFill>
                <a:srgbClr val="004AA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7" name="Shape 247"/>
        <p:cNvGrpSpPr/>
        <p:nvPr/>
      </p:nvGrpSpPr>
      <p:grpSpPr>
        <a:xfrm>
          <a:off x="0" y="0"/>
          <a:ext cx="0" cy="0"/>
          <a:chOff x="0" y="0"/>
          <a:chExt cx="0" cy="0"/>
        </a:xfrm>
      </p:grpSpPr>
      <p:sp>
        <p:nvSpPr>
          <p:cNvPr id="1048717" name="Google Shape;248;g282e7913630_1_224"/>
          <p:cNvSpPr txBox="1"/>
          <p:nvPr/>
        </p:nvSpPr>
        <p:spPr>
          <a:xfrm>
            <a:off x="4920903" y="572980"/>
            <a:ext cx="89172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Alert Mechanism</a:t>
            </a:r>
            <a:endParaRPr b="1" sz="6000">
              <a:solidFill>
                <a:srgbClr val="004AAD"/>
              </a:solidFill>
            </a:endParaRPr>
          </a:p>
        </p:txBody>
      </p:sp>
      <p:sp>
        <p:nvSpPr>
          <p:cNvPr id="1048718" name="Google Shape;249;g282e7913630_1_224"/>
          <p:cNvSpPr txBox="1"/>
          <p:nvPr/>
        </p:nvSpPr>
        <p:spPr>
          <a:xfrm>
            <a:off x="913900" y="7314250"/>
            <a:ext cx="3391200" cy="91446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Data Retrieval and Thresholds</a:t>
            </a:r>
            <a:endParaRPr b="1" sz="2600">
              <a:solidFill>
                <a:srgbClr val="9400FF"/>
              </a:solidFill>
            </a:endParaRPr>
          </a:p>
        </p:txBody>
      </p:sp>
      <p:sp>
        <p:nvSpPr>
          <p:cNvPr id="1048719" name="Google Shape;250;g282e7913630_1_224"/>
          <p:cNvSpPr txBox="1"/>
          <p:nvPr/>
        </p:nvSpPr>
        <p:spPr>
          <a:xfrm>
            <a:off x="99600" y="8194750"/>
            <a:ext cx="4472400" cy="2044700"/>
          </a:xfrm>
          <a:prstGeom prst="rect"/>
          <a:noFill/>
          <a:ln>
            <a:noFill/>
          </a:ln>
        </p:spPr>
        <p:txBody>
          <a:bodyPr anchor="t" anchorCtr="0" bIns="0" lIns="0" rIns="0" spcFirstLastPara="1" tIns="0" wrap="square">
            <a:spAutoFit/>
          </a:bodyPr>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Get latest inventory data, including quantities and expiration dates.</a:t>
            </a:r>
            <a:endParaRPr sz="1900">
              <a:solidFill>
                <a:srgbClr val="27005D"/>
              </a:solidFill>
            </a:endParaRPr>
          </a:p>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Define threshold values for item expiration and low stock based on item type and consumption patterns.</a:t>
            </a:r>
            <a:endParaRPr sz="1900">
              <a:solidFill>
                <a:srgbClr val="27005D"/>
              </a:solidFill>
            </a:endParaRPr>
          </a:p>
        </p:txBody>
      </p:sp>
      <p:grpSp>
        <p:nvGrpSpPr>
          <p:cNvPr id="78" name="Google Shape;251;g282e7913630_1_224"/>
          <p:cNvGrpSpPr/>
          <p:nvPr/>
        </p:nvGrpSpPr>
        <p:grpSpPr>
          <a:xfrm>
            <a:off x="4474280" y="4754339"/>
            <a:ext cx="9810459" cy="10287426"/>
            <a:chOff x="3648400" y="4216558"/>
            <a:chExt cx="10922354" cy="10983798"/>
          </a:xfrm>
        </p:grpSpPr>
        <p:sp>
          <p:nvSpPr>
            <p:cNvPr id="1048720" name="Google Shape;252;g282e7913630_1_224"/>
            <p:cNvSpPr/>
            <p:nvPr/>
          </p:nvSpPr>
          <p:spPr>
            <a:xfrm>
              <a:off x="3831575" y="4575516"/>
              <a:ext cx="10624840" cy="1062484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914D"/>
              </a:solidFill>
              <a:prstDash val="dot"/>
              <a:miter lim="8000"/>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79" name="Google Shape;253;g282e7913630_1_224"/>
            <p:cNvGrpSpPr/>
            <p:nvPr/>
          </p:nvGrpSpPr>
          <p:grpSpPr>
            <a:xfrm>
              <a:off x="3648400" y="7995418"/>
              <a:ext cx="717946" cy="717946"/>
              <a:chOff x="0" y="0"/>
              <a:chExt cx="812800" cy="812800"/>
            </a:xfrm>
          </p:grpSpPr>
          <p:sp>
            <p:nvSpPr>
              <p:cNvPr id="1048721" name="Google Shape;254;g282e7913630_1_224"/>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2" name="Google Shape;255;g282e7913630_1_224"/>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80" name="Google Shape;256;g282e7913630_1_224"/>
            <p:cNvGrpSpPr/>
            <p:nvPr/>
          </p:nvGrpSpPr>
          <p:grpSpPr>
            <a:xfrm>
              <a:off x="5397034" y="5342782"/>
              <a:ext cx="717946" cy="717946"/>
              <a:chOff x="0" y="0"/>
              <a:chExt cx="812800" cy="812800"/>
            </a:xfrm>
          </p:grpSpPr>
          <p:sp>
            <p:nvSpPr>
              <p:cNvPr id="1048723" name="Google Shape;257;g282e7913630_1_224"/>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4" name="Google Shape;258;g282e7913630_1_224"/>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81" name="Google Shape;259;g282e7913630_1_224"/>
            <p:cNvGrpSpPr/>
            <p:nvPr/>
          </p:nvGrpSpPr>
          <p:grpSpPr>
            <a:xfrm>
              <a:off x="8785042" y="4216558"/>
              <a:ext cx="717946" cy="717946"/>
              <a:chOff x="0" y="0"/>
              <a:chExt cx="812800" cy="812800"/>
            </a:xfrm>
          </p:grpSpPr>
          <p:sp>
            <p:nvSpPr>
              <p:cNvPr id="1048725" name="Google Shape;260;g282e7913630_1_224"/>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6" name="Google Shape;261;g282e7913630_1_224"/>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82" name="Google Shape;262;g282e7913630_1_224"/>
            <p:cNvGrpSpPr/>
            <p:nvPr/>
          </p:nvGrpSpPr>
          <p:grpSpPr>
            <a:xfrm>
              <a:off x="11977786" y="5342782"/>
              <a:ext cx="717946" cy="717946"/>
              <a:chOff x="0" y="0"/>
              <a:chExt cx="812800" cy="812800"/>
            </a:xfrm>
          </p:grpSpPr>
          <p:sp>
            <p:nvSpPr>
              <p:cNvPr id="1048727" name="Google Shape;263;g282e7913630_1_224"/>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28" name="Google Shape;264;g282e7913630_1_224"/>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83" name="Google Shape;265;g282e7913630_1_224"/>
            <p:cNvGrpSpPr/>
            <p:nvPr/>
          </p:nvGrpSpPr>
          <p:grpSpPr>
            <a:xfrm>
              <a:off x="13852808" y="8134734"/>
              <a:ext cx="717946" cy="717946"/>
              <a:chOff x="0" y="0"/>
              <a:chExt cx="812800" cy="812800"/>
            </a:xfrm>
          </p:grpSpPr>
          <p:sp>
            <p:nvSpPr>
              <p:cNvPr id="1048729" name="Google Shape;266;g282e7913630_1_224"/>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30" name="Google Shape;267;g282e7913630_1_224"/>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sp>
        <p:nvSpPr>
          <p:cNvPr id="1048731" name="Google Shape;268;g282e7913630_1_224"/>
          <p:cNvSpPr txBox="1"/>
          <p:nvPr/>
        </p:nvSpPr>
        <p:spPr>
          <a:xfrm>
            <a:off x="2889450" y="3919363"/>
            <a:ext cx="3109500" cy="914461"/>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Check for Expiration Alerts</a:t>
            </a:r>
            <a:endParaRPr b="1" sz="2600">
              <a:solidFill>
                <a:srgbClr val="9400FF"/>
              </a:solidFill>
            </a:endParaRPr>
          </a:p>
        </p:txBody>
      </p:sp>
      <p:sp>
        <p:nvSpPr>
          <p:cNvPr id="1048732" name="Google Shape;269;g282e7913630_1_224"/>
          <p:cNvSpPr txBox="1"/>
          <p:nvPr/>
        </p:nvSpPr>
        <p:spPr>
          <a:xfrm>
            <a:off x="2367851" y="4851900"/>
            <a:ext cx="37716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Compare item expiration dates with the current date.</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Trigger expiration alerts for items nearing or past their expiration, including item details.</a:t>
            </a:r>
            <a:endParaRPr sz="1800">
              <a:solidFill>
                <a:srgbClr val="27005D"/>
              </a:solidFill>
            </a:endParaRPr>
          </a:p>
        </p:txBody>
      </p:sp>
      <p:sp>
        <p:nvSpPr>
          <p:cNvPr id="1048733" name="Google Shape;270;g282e7913630_1_224"/>
          <p:cNvSpPr txBox="1"/>
          <p:nvPr/>
        </p:nvSpPr>
        <p:spPr>
          <a:xfrm>
            <a:off x="12336738" y="4545400"/>
            <a:ext cx="3771600" cy="426748"/>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Send Alerts</a:t>
            </a:r>
            <a:endParaRPr b="1">
              <a:solidFill>
                <a:srgbClr val="9400FF"/>
              </a:solidFill>
            </a:endParaRPr>
          </a:p>
        </p:txBody>
      </p:sp>
      <p:sp>
        <p:nvSpPr>
          <p:cNvPr id="1048734" name="Google Shape;271;g282e7913630_1_224"/>
          <p:cNvSpPr txBox="1"/>
          <p:nvPr/>
        </p:nvSpPr>
        <p:spPr>
          <a:xfrm>
            <a:off x="11939775" y="5045850"/>
            <a:ext cx="4296600" cy="149352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Send the generated alerts to designated recipients or systems, such as restaurant staff, inventory managers, or an alert dashboard.</a:t>
            </a:r>
            <a:endParaRPr sz="1800">
              <a:solidFill>
                <a:srgbClr val="27005D"/>
              </a:solidFill>
            </a:endParaRPr>
          </a:p>
        </p:txBody>
      </p:sp>
      <p:sp>
        <p:nvSpPr>
          <p:cNvPr id="1048735" name="Google Shape;272;g282e7913630_1_224"/>
          <p:cNvSpPr txBox="1"/>
          <p:nvPr/>
        </p:nvSpPr>
        <p:spPr>
          <a:xfrm>
            <a:off x="8002800" y="1969325"/>
            <a:ext cx="27534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Check for Low Stock Alerts</a:t>
            </a:r>
            <a:endParaRPr b="1">
              <a:solidFill>
                <a:srgbClr val="9400FF"/>
              </a:solidFill>
            </a:endParaRPr>
          </a:p>
        </p:txBody>
      </p:sp>
      <p:sp>
        <p:nvSpPr>
          <p:cNvPr id="1048736" name="Google Shape;273;g282e7913630_1_224"/>
          <p:cNvSpPr txBox="1"/>
          <p:nvPr/>
        </p:nvSpPr>
        <p:spPr>
          <a:xfrm>
            <a:off x="7273660" y="2925850"/>
            <a:ext cx="42117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Compare current item quantities with defined low stock thresholds.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Trigger low stock alerts for items falling below the threshold, including item details.</a:t>
            </a:r>
            <a:endParaRPr sz="1800">
              <a:solidFill>
                <a:srgbClr val="27005D"/>
              </a:solidFill>
            </a:endParaRPr>
          </a:p>
        </p:txBody>
      </p:sp>
      <p:sp>
        <p:nvSpPr>
          <p:cNvPr id="1048737" name="Google Shape;274;g282e7913630_1_224"/>
          <p:cNvSpPr txBox="1"/>
          <p:nvPr/>
        </p:nvSpPr>
        <p:spPr>
          <a:xfrm>
            <a:off x="13822350" y="7081413"/>
            <a:ext cx="37716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Continuous Monitoring and Clearance</a:t>
            </a:r>
            <a:endParaRPr b="1">
              <a:solidFill>
                <a:srgbClr val="9400FF"/>
              </a:solidFill>
            </a:endParaRPr>
          </a:p>
        </p:txBody>
      </p:sp>
      <p:sp>
        <p:nvSpPr>
          <p:cNvPr id="1048738" name="Google Shape;275;g282e7913630_1_224"/>
          <p:cNvSpPr txBox="1"/>
          <p:nvPr/>
        </p:nvSpPr>
        <p:spPr>
          <a:xfrm>
            <a:off x="14105675" y="8079600"/>
            <a:ext cx="4060800" cy="2216400"/>
          </a:xfrm>
          <a:prstGeom prst="rect"/>
          <a:noFill/>
          <a:ln>
            <a:noFill/>
          </a:ln>
        </p:spPr>
        <p:txBody>
          <a:bodyPr anchor="t" anchorCtr="0" bIns="0" lIns="0" rIns="0" spcFirstLastPara="1" tIns="0" wrap="square">
            <a:spAutoFit/>
          </a:bodyPr>
          <a:p>
            <a:pPr algn="l" indent="-342900" lvl="0" marL="457200" marR="0" rtl="0">
              <a:lnSpc>
                <a:spcPct val="140000"/>
              </a:lnSpc>
              <a:spcBef>
                <a:spcPts val="0"/>
              </a:spcBef>
              <a:spcAft>
                <a:spcPts val="0"/>
              </a:spcAft>
              <a:buClr>
                <a:srgbClr val="27005D"/>
              </a:buClr>
              <a:buSzPts val="1800"/>
              <a:buChar char="●"/>
            </a:pPr>
            <a:r>
              <a:rPr sz="1800" lang="en-US">
                <a:solidFill>
                  <a:srgbClr val="27005D"/>
                </a:solidFill>
              </a:rPr>
              <a:t>Continuously monitor inventory data for new alerts based on defined thresholds.</a:t>
            </a:r>
            <a:endParaRPr sz="1800">
              <a:solidFill>
                <a:srgbClr val="27005D"/>
              </a:solidFill>
            </a:endParaRPr>
          </a:p>
          <a:p>
            <a:pPr algn="l" indent="-342900" lvl="0" marL="457200" marR="0" rtl="0">
              <a:lnSpc>
                <a:spcPct val="140000"/>
              </a:lnSpc>
              <a:spcBef>
                <a:spcPts val="0"/>
              </a:spcBef>
              <a:spcAft>
                <a:spcPts val="0"/>
              </a:spcAft>
              <a:buClr>
                <a:srgbClr val="27005D"/>
              </a:buClr>
              <a:buSzPts val="1800"/>
              <a:buChar char="●"/>
            </a:pPr>
            <a:r>
              <a:rPr sz="1800" lang="en-US">
                <a:solidFill>
                  <a:srgbClr val="27005D"/>
                </a:solidFill>
              </a:rPr>
              <a:t>Implement a mechanism to clear alerts once issues are addressed and inventory is updated.</a:t>
            </a:r>
            <a:endParaRPr sz="1800">
              <a:solidFill>
                <a:srgbClr val="27005D"/>
              </a:solidFill>
            </a:endParaRPr>
          </a:p>
        </p:txBody>
      </p:sp>
      <p:pic>
        <p:nvPicPr>
          <p:cNvPr id="2097173" name="Google Shape;276;g282e7913630_1_224"/>
          <p:cNvPicPr preferRelativeResize="0">
            <a:picLocks/>
          </p:cNvPicPr>
          <p:nvPr/>
        </p:nvPicPr>
        <p:blipFill>
          <a:blip xmlns:r="http://schemas.openxmlformats.org/officeDocument/2006/relationships" r:embed="rId1">
            <a:alphaModFix/>
          </a:blip>
          <a:stretch>
            <a:fillRect/>
          </a:stretch>
        </p:blipFill>
        <p:spPr>
          <a:xfrm>
            <a:off x="6888125" y="5749339"/>
            <a:ext cx="5051700" cy="5074200"/>
          </a:xfrm>
          <a:prstGeom prst="ellipse"/>
          <a:noFill/>
          <a:ln>
            <a:noFill/>
          </a:ln>
        </p:spPr>
      </p:pic>
      <p:pic>
        <p:nvPicPr>
          <p:cNvPr id="2097174" name="Google Shape;277;g282e7913630_1_224"/>
          <p:cNvPicPr preferRelativeResize="0">
            <a:picLocks/>
          </p:cNvPicPr>
          <p:nvPr/>
        </p:nvPicPr>
        <p:blipFill>
          <a:blip xmlns:r="http://schemas.openxmlformats.org/officeDocument/2006/relationships" r:embed="rId2">
            <a:alphaModFix/>
          </a:blip>
          <a:stretch>
            <a:fillRect/>
          </a:stretch>
        </p:blipFill>
        <p:spPr>
          <a:xfrm>
            <a:off x="2745214" y="282525"/>
            <a:ext cx="2643325" cy="2643325"/>
          </a:xfrm>
          <a:prstGeom prst="rect"/>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6" name="Shape 281"/>
        <p:cNvGrpSpPr/>
        <p:nvPr/>
      </p:nvGrpSpPr>
      <p:grpSpPr>
        <a:xfrm>
          <a:off x="0" y="0"/>
          <a:ext cx="0" cy="0"/>
          <a:chOff x="0" y="0"/>
          <a:chExt cx="0" cy="0"/>
        </a:xfrm>
      </p:grpSpPr>
      <p:sp>
        <p:nvSpPr>
          <p:cNvPr id="1048741" name="Google Shape;282;g282e7913630_1_272"/>
          <p:cNvSpPr txBox="1"/>
          <p:nvPr/>
        </p:nvSpPr>
        <p:spPr>
          <a:xfrm>
            <a:off x="4685403" y="533180"/>
            <a:ext cx="89172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Feedback Analysis</a:t>
            </a:r>
            <a:endParaRPr b="1" sz="6000">
              <a:solidFill>
                <a:srgbClr val="004AAD"/>
              </a:solidFill>
            </a:endParaRPr>
          </a:p>
        </p:txBody>
      </p:sp>
      <p:sp>
        <p:nvSpPr>
          <p:cNvPr id="1048742" name="Google Shape;283;g282e7913630_1_272"/>
          <p:cNvSpPr txBox="1"/>
          <p:nvPr/>
        </p:nvSpPr>
        <p:spPr>
          <a:xfrm>
            <a:off x="535825" y="7423850"/>
            <a:ext cx="33912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Data Preprocessing</a:t>
            </a:r>
            <a:endParaRPr b="1" sz="2600">
              <a:solidFill>
                <a:srgbClr val="9400FF"/>
              </a:solidFill>
            </a:endParaRPr>
          </a:p>
        </p:txBody>
      </p:sp>
      <p:sp>
        <p:nvSpPr>
          <p:cNvPr id="1048743" name="Google Shape;284;g282e7913630_1_272"/>
          <p:cNvSpPr txBox="1"/>
          <p:nvPr/>
        </p:nvSpPr>
        <p:spPr>
          <a:xfrm>
            <a:off x="99600" y="7927725"/>
            <a:ext cx="4472400" cy="2453639"/>
          </a:xfrm>
          <a:prstGeom prst="rect"/>
          <a:noFill/>
          <a:ln>
            <a:noFill/>
          </a:ln>
        </p:spPr>
        <p:txBody>
          <a:bodyPr anchor="t" anchorCtr="0" bIns="0" lIns="0" rIns="0" spcFirstLastPara="1" tIns="0" wrap="square">
            <a:spAutoFit/>
          </a:bodyPr>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Clean feedback data by removing special characters, punctuation and whitespace.</a:t>
            </a:r>
            <a:endParaRPr sz="1900">
              <a:solidFill>
                <a:srgbClr val="27005D"/>
              </a:solidFill>
            </a:endParaRPr>
          </a:p>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Convert all text to lowercase and tokenize it into words or phrases for consistency.</a:t>
            </a:r>
            <a:endParaRPr sz="1900">
              <a:solidFill>
                <a:srgbClr val="27005D"/>
              </a:solidFill>
            </a:endParaRPr>
          </a:p>
        </p:txBody>
      </p:sp>
      <p:grpSp>
        <p:nvGrpSpPr>
          <p:cNvPr id="87" name="Google Shape;285;g282e7913630_1_272"/>
          <p:cNvGrpSpPr/>
          <p:nvPr/>
        </p:nvGrpSpPr>
        <p:grpSpPr>
          <a:xfrm>
            <a:off x="4474280" y="4754339"/>
            <a:ext cx="9810459" cy="10287426"/>
            <a:chOff x="3648400" y="4216558"/>
            <a:chExt cx="10922354" cy="10983798"/>
          </a:xfrm>
        </p:grpSpPr>
        <p:sp>
          <p:nvSpPr>
            <p:cNvPr id="1048744" name="Google Shape;286;g282e7913630_1_272"/>
            <p:cNvSpPr/>
            <p:nvPr/>
          </p:nvSpPr>
          <p:spPr>
            <a:xfrm>
              <a:off x="3831575" y="4575516"/>
              <a:ext cx="10624840" cy="1062484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914D"/>
              </a:solidFill>
              <a:prstDash val="dot"/>
              <a:miter lim="8000"/>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88" name="Google Shape;287;g282e7913630_1_272"/>
            <p:cNvGrpSpPr/>
            <p:nvPr/>
          </p:nvGrpSpPr>
          <p:grpSpPr>
            <a:xfrm>
              <a:off x="3648400" y="7995418"/>
              <a:ext cx="717946" cy="717946"/>
              <a:chOff x="0" y="0"/>
              <a:chExt cx="812800" cy="812800"/>
            </a:xfrm>
          </p:grpSpPr>
          <p:sp>
            <p:nvSpPr>
              <p:cNvPr id="1048745" name="Google Shape;288;g282e7913630_1_272"/>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6" name="Google Shape;289;g282e7913630_1_272"/>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89" name="Google Shape;290;g282e7913630_1_272"/>
            <p:cNvGrpSpPr/>
            <p:nvPr/>
          </p:nvGrpSpPr>
          <p:grpSpPr>
            <a:xfrm>
              <a:off x="5397034" y="5342782"/>
              <a:ext cx="717946" cy="717946"/>
              <a:chOff x="0" y="0"/>
              <a:chExt cx="812800" cy="812800"/>
            </a:xfrm>
          </p:grpSpPr>
          <p:sp>
            <p:nvSpPr>
              <p:cNvPr id="1048747" name="Google Shape;291;g282e7913630_1_272"/>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48" name="Google Shape;292;g282e7913630_1_272"/>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90" name="Google Shape;293;g282e7913630_1_272"/>
            <p:cNvGrpSpPr/>
            <p:nvPr/>
          </p:nvGrpSpPr>
          <p:grpSpPr>
            <a:xfrm>
              <a:off x="8785042" y="4216558"/>
              <a:ext cx="717946" cy="717946"/>
              <a:chOff x="0" y="0"/>
              <a:chExt cx="812800" cy="812800"/>
            </a:xfrm>
          </p:grpSpPr>
          <p:sp>
            <p:nvSpPr>
              <p:cNvPr id="1048749" name="Google Shape;294;g282e7913630_1_272"/>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0" name="Google Shape;295;g282e7913630_1_272"/>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91" name="Google Shape;296;g282e7913630_1_272"/>
            <p:cNvGrpSpPr/>
            <p:nvPr/>
          </p:nvGrpSpPr>
          <p:grpSpPr>
            <a:xfrm>
              <a:off x="11977786" y="5342782"/>
              <a:ext cx="717946" cy="717946"/>
              <a:chOff x="0" y="0"/>
              <a:chExt cx="812800" cy="812800"/>
            </a:xfrm>
          </p:grpSpPr>
          <p:sp>
            <p:nvSpPr>
              <p:cNvPr id="1048751" name="Google Shape;297;g282e7913630_1_272"/>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2" name="Google Shape;298;g282e7913630_1_272"/>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92" name="Google Shape;299;g282e7913630_1_272"/>
            <p:cNvGrpSpPr/>
            <p:nvPr/>
          </p:nvGrpSpPr>
          <p:grpSpPr>
            <a:xfrm>
              <a:off x="13852808" y="8134734"/>
              <a:ext cx="717946" cy="717946"/>
              <a:chOff x="0" y="0"/>
              <a:chExt cx="812800" cy="812800"/>
            </a:xfrm>
          </p:grpSpPr>
          <p:sp>
            <p:nvSpPr>
              <p:cNvPr id="1048753" name="Google Shape;300;g282e7913630_1_272"/>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54" name="Google Shape;301;g282e7913630_1_272"/>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sp>
        <p:nvSpPr>
          <p:cNvPr id="1048755" name="Google Shape;302;g282e7913630_1_272"/>
          <p:cNvSpPr txBox="1"/>
          <p:nvPr/>
        </p:nvSpPr>
        <p:spPr>
          <a:xfrm>
            <a:off x="3017250" y="4354138"/>
            <a:ext cx="31095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Sentiment Analysis</a:t>
            </a:r>
            <a:endParaRPr b="1" sz="2600">
              <a:solidFill>
                <a:srgbClr val="9400FF"/>
              </a:solidFill>
            </a:endParaRPr>
          </a:p>
        </p:txBody>
      </p:sp>
      <p:sp>
        <p:nvSpPr>
          <p:cNvPr id="1048756" name="Google Shape;303;g282e7913630_1_272"/>
          <p:cNvSpPr txBox="1"/>
          <p:nvPr/>
        </p:nvSpPr>
        <p:spPr>
          <a:xfrm>
            <a:off x="2367851" y="4851900"/>
            <a:ext cx="37716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Utilize sentiment analysis models (e.g., VADER, TextBlob) to assign sentiment scores.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Categorize sentiment scores into positive, negative or neutral</a:t>
            </a:r>
            <a:endParaRPr sz="1800">
              <a:solidFill>
                <a:srgbClr val="27005D"/>
              </a:solidFill>
            </a:endParaRPr>
          </a:p>
        </p:txBody>
      </p:sp>
      <p:sp>
        <p:nvSpPr>
          <p:cNvPr id="1048757" name="Google Shape;304;g282e7913630_1_272"/>
          <p:cNvSpPr txBox="1"/>
          <p:nvPr/>
        </p:nvSpPr>
        <p:spPr>
          <a:xfrm>
            <a:off x="12632248" y="4131100"/>
            <a:ext cx="32232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Visualization and Trends Analysis</a:t>
            </a:r>
            <a:endParaRPr b="1">
              <a:solidFill>
                <a:srgbClr val="9400FF"/>
              </a:solidFill>
            </a:endParaRPr>
          </a:p>
        </p:txBody>
      </p:sp>
      <p:sp>
        <p:nvSpPr>
          <p:cNvPr id="1048758" name="Google Shape;305;g282e7913630_1_272"/>
          <p:cNvSpPr txBox="1"/>
          <p:nvPr/>
        </p:nvSpPr>
        <p:spPr>
          <a:xfrm>
            <a:off x="12440350" y="5115163"/>
            <a:ext cx="42966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Create visualizations to represent feedback distribution.</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Analyze feedback trends over time, identifying recurring issues and themes within feedback.</a:t>
            </a:r>
            <a:endParaRPr sz="1800">
              <a:solidFill>
                <a:srgbClr val="27005D"/>
              </a:solidFill>
            </a:endParaRPr>
          </a:p>
        </p:txBody>
      </p:sp>
      <p:sp>
        <p:nvSpPr>
          <p:cNvPr id="1048759" name="Google Shape;306;g282e7913630_1_272"/>
          <p:cNvSpPr txBox="1"/>
          <p:nvPr/>
        </p:nvSpPr>
        <p:spPr>
          <a:xfrm>
            <a:off x="8002800" y="1969325"/>
            <a:ext cx="27534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Categorization and Aggregation</a:t>
            </a:r>
            <a:endParaRPr b="1">
              <a:solidFill>
                <a:srgbClr val="9400FF"/>
              </a:solidFill>
            </a:endParaRPr>
          </a:p>
        </p:txBody>
      </p:sp>
      <p:sp>
        <p:nvSpPr>
          <p:cNvPr id="1048760" name="Google Shape;307;g282e7913630_1_272"/>
          <p:cNvSpPr txBox="1"/>
          <p:nvPr/>
        </p:nvSpPr>
        <p:spPr>
          <a:xfrm>
            <a:off x="7273660" y="2925850"/>
            <a:ext cx="42117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Categorize feedback entries as Positive, Negative, or Neutral based on sentiment scores.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Calculate the percentage of each feedback category.</a:t>
            </a:r>
            <a:endParaRPr sz="1800">
              <a:solidFill>
                <a:srgbClr val="27005D"/>
              </a:solidFill>
            </a:endParaRPr>
          </a:p>
        </p:txBody>
      </p:sp>
      <p:sp>
        <p:nvSpPr>
          <p:cNvPr id="1048761" name="Google Shape;308;g282e7913630_1_272"/>
          <p:cNvSpPr txBox="1"/>
          <p:nvPr/>
        </p:nvSpPr>
        <p:spPr>
          <a:xfrm>
            <a:off x="14284750" y="7744450"/>
            <a:ext cx="31095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 Feedback Loop Closure</a:t>
            </a:r>
            <a:endParaRPr b="1">
              <a:solidFill>
                <a:srgbClr val="9400FF"/>
              </a:solidFill>
            </a:endParaRPr>
          </a:p>
        </p:txBody>
      </p:sp>
      <p:sp>
        <p:nvSpPr>
          <p:cNvPr id="1048762" name="Google Shape;309;g282e7913630_1_272"/>
          <p:cNvSpPr txBox="1"/>
          <p:nvPr/>
        </p:nvSpPr>
        <p:spPr>
          <a:xfrm>
            <a:off x="14187025" y="8670350"/>
            <a:ext cx="3682800" cy="1493519"/>
          </a:xfrm>
          <a:prstGeom prst="rect"/>
          <a:noFill/>
          <a:ln>
            <a:noFill/>
          </a:ln>
        </p:spPr>
        <p:txBody>
          <a:bodyPr anchor="t" anchorCtr="0" bIns="0" lIns="0" rIns="0" spcFirstLastPara="1" tIns="0" wrap="square">
            <a:spAutoFit/>
          </a:bodyPr>
          <a:p>
            <a:pPr algn="l" indent="-342900" lvl="0" marL="457200" marR="0" rtl="0">
              <a:lnSpc>
                <a:spcPct val="140000"/>
              </a:lnSpc>
              <a:spcBef>
                <a:spcPts val="0"/>
              </a:spcBef>
              <a:spcAft>
                <a:spcPts val="0"/>
              </a:spcAft>
              <a:buClr>
                <a:srgbClr val="27005D"/>
              </a:buClr>
              <a:buSzPts val="1800"/>
              <a:buChar char="●"/>
            </a:pPr>
            <a:r>
              <a:rPr sz="1800" lang="en-US">
                <a:solidFill>
                  <a:srgbClr val="27005D"/>
                </a:solidFill>
              </a:rPr>
              <a:t>Implement changes based on insights and continuously monitor feedback to measure the impact of improvements.</a:t>
            </a:r>
            <a:endParaRPr sz="1800">
              <a:solidFill>
                <a:srgbClr val="27005D"/>
              </a:solidFill>
            </a:endParaRPr>
          </a:p>
        </p:txBody>
      </p:sp>
      <p:pic>
        <p:nvPicPr>
          <p:cNvPr id="2097175" name="Google Shape;310;g282e7913630_1_272"/>
          <p:cNvPicPr preferRelativeResize="0">
            <a:picLocks/>
          </p:cNvPicPr>
          <p:nvPr/>
        </p:nvPicPr>
        <p:blipFill>
          <a:blip xmlns:r="http://schemas.openxmlformats.org/officeDocument/2006/relationships" r:embed="rId1">
            <a:alphaModFix/>
          </a:blip>
          <a:stretch>
            <a:fillRect/>
          </a:stretch>
        </p:blipFill>
        <p:spPr>
          <a:xfrm>
            <a:off x="6139450" y="6032522"/>
            <a:ext cx="6582600" cy="4390500"/>
          </a:xfrm>
          <a:prstGeom prst="ellipse"/>
          <a:noFill/>
          <a:ln>
            <a:noFill/>
          </a:ln>
        </p:spPr>
      </p:pic>
      <p:pic>
        <p:nvPicPr>
          <p:cNvPr id="2097176" name="Google Shape;311;g282e7913630_1_272"/>
          <p:cNvPicPr preferRelativeResize="0">
            <a:picLocks/>
          </p:cNvPicPr>
          <p:nvPr/>
        </p:nvPicPr>
        <p:blipFill>
          <a:blip xmlns:r="http://schemas.openxmlformats.org/officeDocument/2006/relationships" r:embed="rId2">
            <a:alphaModFix/>
          </a:blip>
          <a:stretch>
            <a:fillRect/>
          </a:stretch>
        </p:blipFill>
        <p:spPr>
          <a:xfrm>
            <a:off x="1179001" y="533175"/>
            <a:ext cx="3109500" cy="3109500"/>
          </a:xfrm>
          <a:prstGeom prst="rect"/>
          <a:noFill/>
          <a:ln>
            <a:noFill/>
          </a:ln>
        </p:spPr>
      </p:pic>
      <p:pic>
        <p:nvPicPr>
          <p:cNvPr id="2097177" name="Google Shape;312;g282e7913630_1_272"/>
          <p:cNvPicPr preferRelativeResize="0">
            <a:picLocks/>
          </p:cNvPicPr>
          <p:nvPr/>
        </p:nvPicPr>
        <p:blipFill>
          <a:blip xmlns:r="http://schemas.openxmlformats.org/officeDocument/2006/relationships" r:embed="rId3">
            <a:alphaModFix/>
          </a:blip>
          <a:stretch>
            <a:fillRect/>
          </a:stretch>
        </p:blipFill>
        <p:spPr>
          <a:xfrm>
            <a:off x="13999500" y="392325"/>
            <a:ext cx="3109500" cy="3109500"/>
          </a:xfrm>
          <a:prstGeom prst="rect"/>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5" name="Shape 316"/>
        <p:cNvGrpSpPr/>
        <p:nvPr/>
      </p:nvGrpSpPr>
      <p:grpSpPr>
        <a:xfrm>
          <a:off x="0" y="0"/>
          <a:ext cx="0" cy="0"/>
          <a:chOff x="0" y="0"/>
          <a:chExt cx="0" cy="0"/>
        </a:xfrm>
      </p:grpSpPr>
      <p:sp>
        <p:nvSpPr>
          <p:cNvPr id="1048765" name="Google Shape;317;p8"/>
          <p:cNvSpPr/>
          <p:nvPr/>
        </p:nvSpPr>
        <p:spPr>
          <a:xfrm>
            <a:off x="6719981" y="138062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14350" dir="3660000" dist="209550" rotWithShape="0">
              <a:srgbClr val="000000">
                <a:alpha val="70000"/>
              </a:srgbClr>
            </a:outerShdw>
          </a:effectLst>
        </p:spPr>
        <p:txBody>
          <a:bodyPr/>
          <a:p>
            <a:endParaRPr lang="en-IN"/>
          </a:p>
        </p:txBody>
      </p:sp>
      <p:sp>
        <p:nvSpPr>
          <p:cNvPr id="1048766" name="Google Shape;318;p8"/>
          <p:cNvSpPr txBox="1"/>
          <p:nvPr/>
        </p:nvSpPr>
        <p:spPr>
          <a:xfrm>
            <a:off x="7755050" y="2073125"/>
            <a:ext cx="2233500" cy="609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solidFill>
                  <a:srgbClr val="191919"/>
                </a:solidFill>
                <a:latin typeface="Calibri"/>
                <a:ea typeface="Calibri"/>
                <a:cs typeface="Calibri"/>
                <a:sym typeface="Calibri"/>
              </a:rPr>
              <a:t>2. User Interface</a:t>
            </a:r>
            <a:endParaRPr sz="2100">
              <a:solidFill>
                <a:srgbClr val="191919"/>
              </a:solidFill>
              <a:latin typeface="Calibri"/>
              <a:ea typeface="Calibri"/>
              <a:cs typeface="Calibri"/>
              <a:sym typeface="Calibri"/>
            </a:endParaRPr>
          </a:p>
        </p:txBody>
      </p:sp>
      <p:sp>
        <p:nvSpPr>
          <p:cNvPr id="1048767" name="Google Shape;319;p8"/>
          <p:cNvSpPr txBox="1"/>
          <p:nvPr/>
        </p:nvSpPr>
        <p:spPr>
          <a:xfrm>
            <a:off x="6872138" y="2967038"/>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The user interface is designed with simplicity and usability in mind. Restaurant staff can effortlessly interact with the system, input data, and receive alerts and recommendations through an intuitive dashboard.</a:t>
            </a:r>
            <a:endParaRPr sz="2100">
              <a:latin typeface="Calibri"/>
              <a:ea typeface="Calibri"/>
              <a:cs typeface="Calibri"/>
              <a:sym typeface="Calibri"/>
            </a:endParaRPr>
          </a:p>
        </p:txBody>
      </p:sp>
      <p:sp>
        <p:nvSpPr>
          <p:cNvPr id="1048768" name="Google Shape;320;p8"/>
          <p:cNvSpPr/>
          <p:nvPr/>
        </p:nvSpPr>
        <p:spPr>
          <a:xfrm rot="-453617">
            <a:off x="1239905" y="454794"/>
            <a:ext cx="4729285" cy="4693718"/>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14350" dir="3660000" dist="209550" rotWithShape="0">
              <a:srgbClr val="000000">
                <a:alpha val="70000"/>
              </a:srgbClr>
            </a:outerShdw>
          </a:effectLst>
        </p:spPr>
        <p:txBody>
          <a:bodyPr/>
          <a:p>
            <a:endParaRPr lang="en-IN"/>
          </a:p>
        </p:txBody>
      </p:sp>
      <p:sp>
        <p:nvSpPr>
          <p:cNvPr id="1048769" name="Google Shape;321;p8"/>
          <p:cNvSpPr/>
          <p:nvPr/>
        </p:nvSpPr>
        <p:spPr>
          <a:xfrm rot="-475134">
            <a:off x="2034532" y="527249"/>
            <a:ext cx="2622998" cy="1178451"/>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70" name="Google Shape;322;p8"/>
          <p:cNvSpPr txBox="1"/>
          <p:nvPr/>
        </p:nvSpPr>
        <p:spPr>
          <a:xfrm rot="-447383">
            <a:off x="2205312" y="811346"/>
            <a:ext cx="2284014" cy="609666"/>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1. Integration of Modules</a:t>
            </a:r>
            <a:endParaRPr sz="2100">
              <a:latin typeface="Calibri"/>
              <a:ea typeface="Calibri"/>
              <a:cs typeface="Calibri"/>
              <a:sym typeface="Calibri"/>
            </a:endParaRPr>
          </a:p>
        </p:txBody>
      </p:sp>
      <p:sp>
        <p:nvSpPr>
          <p:cNvPr id="1048771" name="Google Shape;323;p8"/>
          <p:cNvSpPr txBox="1"/>
          <p:nvPr/>
        </p:nvSpPr>
        <p:spPr>
          <a:xfrm rot="-474969">
            <a:off x="1605097" y="1645013"/>
            <a:ext cx="3999311" cy="2308309"/>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Our system seamlessly integrates these modules to create an intelligent and responsive solution. Data flows coherently between modules, ensuring that accurate demand predictions lead to targeted recommendations, timely alerts, and continuous improvement through feedback analysis.</a:t>
            </a:r>
            <a:endParaRPr sz="2100">
              <a:latin typeface="Calibri"/>
              <a:ea typeface="Calibri"/>
              <a:cs typeface="Calibri"/>
              <a:sym typeface="Calibri"/>
            </a:endParaRPr>
          </a:p>
        </p:txBody>
      </p:sp>
      <p:grpSp>
        <p:nvGrpSpPr>
          <p:cNvPr id="96" name="Google Shape;324;p8"/>
          <p:cNvGrpSpPr/>
          <p:nvPr/>
        </p:nvGrpSpPr>
        <p:grpSpPr>
          <a:xfrm rot="247925">
            <a:off x="12077118" y="1413868"/>
            <a:ext cx="4135599" cy="4020317"/>
            <a:chOff x="790056" y="5120275"/>
            <a:chExt cx="4318761" cy="4307387"/>
          </a:xfrm>
        </p:grpSpPr>
        <p:sp>
          <p:nvSpPr>
            <p:cNvPr id="1048772" name="Google Shape;325;p8"/>
            <p:cNvSpPr/>
            <p:nvPr/>
          </p:nvSpPr>
          <p:spPr>
            <a:xfrm>
              <a:off x="790056" y="51202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14350" dir="3660000" dist="209550" rotWithShape="0">
                <a:srgbClr val="000000">
                  <a:alpha val="70000"/>
                </a:srgbClr>
              </a:outerShdw>
            </a:effectLst>
          </p:spPr>
          <p:txBody>
            <a:bodyPr/>
            <a:p>
              <a:endParaRPr lang="en-IN"/>
            </a:p>
          </p:txBody>
        </p:sp>
        <p:sp>
          <p:nvSpPr>
            <p:cNvPr id="1048773" name="Google Shape;326;p8"/>
            <p:cNvSpPr/>
            <p:nvPr/>
          </p:nvSpPr>
          <p:spPr>
            <a:xfrm>
              <a:off x="1659104" y="5458059"/>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74" name="Google Shape;327;p8"/>
            <p:cNvSpPr txBox="1"/>
            <p:nvPr/>
          </p:nvSpPr>
          <p:spPr>
            <a:xfrm>
              <a:off x="1855999" y="5742399"/>
              <a:ext cx="2233500" cy="609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3. Data Sources</a:t>
              </a:r>
              <a:endParaRPr sz="2100">
                <a:latin typeface="Calibri"/>
                <a:ea typeface="Calibri"/>
                <a:cs typeface="Calibri"/>
                <a:sym typeface="Calibri"/>
              </a:endParaRPr>
            </a:p>
          </p:txBody>
        </p:sp>
        <p:sp>
          <p:nvSpPr>
            <p:cNvPr id="1048775" name="Google Shape;328;p8"/>
            <p:cNvSpPr txBox="1"/>
            <p:nvPr/>
          </p:nvSpPr>
          <p:spPr>
            <a:xfrm>
              <a:off x="1109517" y="6756689"/>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The system sources data from various channels, including historical sales records, weather data from external APIs, and real-time inventory updates, ensuring data accuracy and relevance.</a:t>
              </a:r>
              <a:endParaRPr sz="2100">
                <a:latin typeface="Calibri"/>
                <a:ea typeface="Calibri"/>
                <a:cs typeface="Calibri"/>
                <a:sym typeface="Calibri"/>
              </a:endParaRPr>
            </a:p>
          </p:txBody>
        </p:sp>
      </p:grpSp>
      <p:grpSp>
        <p:nvGrpSpPr>
          <p:cNvPr id="97" name="Google Shape;329;p8"/>
          <p:cNvGrpSpPr/>
          <p:nvPr/>
        </p:nvGrpSpPr>
        <p:grpSpPr>
          <a:xfrm rot="251187">
            <a:off x="2607011" y="5839878"/>
            <a:ext cx="4318623" cy="4307250"/>
            <a:chOff x="790056" y="5120275"/>
            <a:chExt cx="4318761" cy="4307387"/>
          </a:xfrm>
        </p:grpSpPr>
        <p:sp>
          <p:nvSpPr>
            <p:cNvPr id="1048776" name="Google Shape;330;p8"/>
            <p:cNvSpPr/>
            <p:nvPr/>
          </p:nvSpPr>
          <p:spPr>
            <a:xfrm>
              <a:off x="790056" y="51202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14350" dir="3660000" dist="209550" rotWithShape="0">
                <a:srgbClr val="000000">
                  <a:alpha val="70000"/>
                </a:srgbClr>
              </a:outerShdw>
            </a:effectLst>
          </p:spPr>
          <p:txBody>
            <a:bodyPr/>
            <a:p>
              <a:endParaRPr lang="en-IN"/>
            </a:p>
          </p:txBody>
        </p:sp>
        <p:sp>
          <p:nvSpPr>
            <p:cNvPr id="1048777" name="Google Shape;331;p8"/>
            <p:cNvSpPr/>
            <p:nvPr/>
          </p:nvSpPr>
          <p:spPr>
            <a:xfrm>
              <a:off x="1659104" y="5458059"/>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78" name="Google Shape;332;p8"/>
            <p:cNvSpPr txBox="1"/>
            <p:nvPr/>
          </p:nvSpPr>
          <p:spPr>
            <a:xfrm>
              <a:off x="1855999" y="5742399"/>
              <a:ext cx="2233500" cy="609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4. Real-Time Updates</a:t>
              </a:r>
              <a:endParaRPr sz="2100">
                <a:latin typeface="Calibri"/>
                <a:ea typeface="Calibri"/>
                <a:cs typeface="Calibri"/>
                <a:sym typeface="Calibri"/>
              </a:endParaRPr>
            </a:p>
          </p:txBody>
        </p:sp>
        <p:sp>
          <p:nvSpPr>
            <p:cNvPr id="1048779" name="Google Shape;333;p8"/>
            <p:cNvSpPr txBox="1"/>
            <p:nvPr/>
          </p:nvSpPr>
          <p:spPr>
            <a:xfrm>
              <a:off x="1109517" y="6756689"/>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Our system provides real-time updates, enabling restaurant owners and staff to monitor inventory levels, demand forecasts, and alerts promptly. This responsiveness enhances decision-making and reduces waste.</a:t>
              </a:r>
              <a:endParaRPr sz="2100">
                <a:latin typeface="Calibri"/>
                <a:ea typeface="Calibri"/>
                <a:cs typeface="Calibri"/>
                <a:sym typeface="Calibri"/>
              </a:endParaRPr>
            </a:p>
          </p:txBody>
        </p:sp>
      </p:grpSp>
      <p:sp>
        <p:nvSpPr>
          <p:cNvPr id="1048780" name="Google Shape;334;p8"/>
          <p:cNvSpPr/>
          <p:nvPr/>
        </p:nvSpPr>
        <p:spPr>
          <a:xfrm rot="253691">
            <a:off x="7580665" y="1827014"/>
            <a:ext cx="2516934" cy="110182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grpSp>
        <p:nvGrpSpPr>
          <p:cNvPr id="98" name="Google Shape;335;p8"/>
          <p:cNvGrpSpPr/>
          <p:nvPr/>
        </p:nvGrpSpPr>
        <p:grpSpPr>
          <a:xfrm rot="-340594">
            <a:off x="9205353" y="5878669"/>
            <a:ext cx="4051865" cy="3926243"/>
            <a:chOff x="790056" y="5120275"/>
            <a:chExt cx="4318761" cy="4307387"/>
          </a:xfrm>
        </p:grpSpPr>
        <p:sp>
          <p:nvSpPr>
            <p:cNvPr id="1048781" name="Google Shape;336;p8"/>
            <p:cNvSpPr/>
            <p:nvPr/>
          </p:nvSpPr>
          <p:spPr>
            <a:xfrm>
              <a:off x="790056" y="51202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14350" dir="3660000" dist="209550" rotWithShape="0">
                <a:srgbClr val="000000">
                  <a:alpha val="70000"/>
                </a:srgbClr>
              </a:outerShdw>
            </a:effectLst>
          </p:spPr>
          <p:txBody>
            <a:bodyPr/>
            <a:p>
              <a:endParaRPr lang="en-IN"/>
            </a:p>
          </p:txBody>
        </p:sp>
        <p:sp>
          <p:nvSpPr>
            <p:cNvPr id="1048782" name="Google Shape;337;p8"/>
            <p:cNvSpPr/>
            <p:nvPr/>
          </p:nvSpPr>
          <p:spPr>
            <a:xfrm>
              <a:off x="1659104" y="5458059"/>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83" name="Google Shape;338;p8"/>
            <p:cNvSpPr txBox="1"/>
            <p:nvPr/>
          </p:nvSpPr>
          <p:spPr>
            <a:xfrm>
              <a:off x="1855999" y="5742399"/>
              <a:ext cx="2233500" cy="609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5. Scalability</a:t>
              </a:r>
              <a:endParaRPr sz="2100">
                <a:latin typeface="Calibri"/>
                <a:ea typeface="Calibri"/>
                <a:cs typeface="Calibri"/>
                <a:sym typeface="Calibri"/>
              </a:endParaRPr>
            </a:p>
          </p:txBody>
        </p:sp>
        <p:sp>
          <p:nvSpPr>
            <p:cNvPr id="1048784" name="Google Shape;339;p8"/>
            <p:cNvSpPr txBox="1"/>
            <p:nvPr/>
          </p:nvSpPr>
          <p:spPr>
            <a:xfrm>
              <a:off x="1109517" y="6756689"/>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Designed with scalability in mind, our system can adapt to different restaurant sizes and types. It can be easily configured to meet the specific needs of diverse restaurant settings.</a:t>
              </a:r>
              <a:endParaRPr sz="2100">
                <a:latin typeface="Calibri"/>
                <a:ea typeface="Calibri"/>
                <a:cs typeface="Calibri"/>
                <a:sym typeface="Calibri"/>
              </a:endParaRPr>
            </a:p>
          </p:txBody>
        </p:sp>
      </p:grpSp>
      <p:sp>
        <p:nvSpPr>
          <p:cNvPr id="1048785" name="Google Shape;340;p8"/>
          <p:cNvSpPr txBox="1"/>
          <p:nvPr/>
        </p:nvSpPr>
        <p:spPr>
          <a:xfrm>
            <a:off x="4685403" y="5"/>
            <a:ext cx="89172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Proposed system</a:t>
            </a:r>
            <a:endParaRPr b="1" sz="6000">
              <a:solidFill>
                <a:srgbClr val="004AAD"/>
              </a:solidFill>
            </a:endParaRPr>
          </a:p>
        </p:txBody>
      </p:sp>
      <p:sp>
        <p:nvSpPr>
          <p:cNvPr id="1048786" name="Google Shape;341;p8"/>
          <p:cNvSpPr/>
          <p:nvPr/>
        </p:nvSpPr>
        <p:spPr>
          <a:xfrm>
            <a:off x="7540500" y="854150"/>
            <a:ext cx="2662610" cy="524038"/>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3">
              <a:alphaModFix/>
            </a:blip>
            <a:stretch>
              <a:fillRect/>
            </a:stretch>
          </a:blipFill>
          <a:ln>
            <a:noFill/>
          </a:ln>
        </p:spPr>
        <p:txBody>
          <a:bodyPr/>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1" name="Shape 345"/>
        <p:cNvGrpSpPr/>
        <p:nvPr/>
      </p:nvGrpSpPr>
      <p:grpSpPr>
        <a:xfrm>
          <a:off x="0" y="0"/>
          <a:ext cx="0" cy="0"/>
          <a:chOff x="0" y="0"/>
          <a:chExt cx="0" cy="0"/>
        </a:xfrm>
      </p:grpSpPr>
      <p:grpSp>
        <p:nvGrpSpPr>
          <p:cNvPr id="102" name="Google Shape;346;g282e7913630_1_444"/>
          <p:cNvGrpSpPr/>
          <p:nvPr/>
        </p:nvGrpSpPr>
        <p:grpSpPr>
          <a:xfrm>
            <a:off x="7734729" y="647966"/>
            <a:ext cx="4279219" cy="3912830"/>
            <a:chOff x="929831" y="5471575"/>
            <a:chExt cx="4291234" cy="4307387"/>
          </a:xfrm>
        </p:grpSpPr>
        <p:sp>
          <p:nvSpPr>
            <p:cNvPr id="1048789" name="Google Shape;347;g282e7913630_1_444"/>
            <p:cNvSpPr/>
            <p:nvPr/>
          </p:nvSpPr>
          <p:spPr>
            <a:xfrm>
              <a:off x="929831" y="54715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00063" dir="3240000" dist="200025" rotWithShape="0">
                <a:srgbClr val="000000">
                  <a:alpha val="73000"/>
                </a:srgbClr>
              </a:outerShdw>
            </a:effectLst>
          </p:spPr>
          <p:txBody>
            <a:bodyPr/>
            <a:p>
              <a:endParaRPr lang="en-IN"/>
            </a:p>
          </p:txBody>
        </p:sp>
        <p:sp>
          <p:nvSpPr>
            <p:cNvPr id="1048790" name="Google Shape;348;g282e7913630_1_444"/>
            <p:cNvSpPr/>
            <p:nvPr/>
          </p:nvSpPr>
          <p:spPr>
            <a:xfrm>
              <a:off x="1761813" y="5879725"/>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91" name="Google Shape;349;g282e7913630_1_444"/>
            <p:cNvSpPr txBox="1"/>
            <p:nvPr/>
          </p:nvSpPr>
          <p:spPr>
            <a:xfrm>
              <a:off x="1964900" y="6164075"/>
              <a:ext cx="2233500" cy="609600"/>
            </a:xfrm>
            <a:prstGeom prst="rect"/>
            <a:noFill/>
            <a:ln>
              <a:noFill/>
            </a:ln>
            <a:effectLst>
              <a:outerShdw algn="bl" blurRad="500063" dir="3240000" dist="200025" rotWithShape="0">
                <a:srgbClr val="000000">
                  <a:alpha val="73000"/>
                </a:srgbClr>
              </a:outerShdw>
            </a:effectLst>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7. Benefits</a:t>
              </a:r>
              <a:endParaRPr sz="2100">
                <a:latin typeface="Calibri"/>
                <a:ea typeface="Calibri"/>
                <a:cs typeface="Calibri"/>
                <a:sym typeface="Calibri"/>
              </a:endParaRPr>
            </a:p>
          </p:txBody>
        </p:sp>
        <p:sp>
          <p:nvSpPr>
            <p:cNvPr id="1048792" name="Google Shape;350;g282e7913630_1_444"/>
            <p:cNvSpPr txBox="1"/>
            <p:nvPr/>
          </p:nvSpPr>
          <p:spPr>
            <a:xfrm>
              <a:off x="1081988" y="7057988"/>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The implementation of our system offers a multitude of benefits, including reduced food waste, cost savings, improved customer experience, and a positive environmental impact.</a:t>
              </a:r>
              <a:endParaRPr sz="2100">
                <a:latin typeface="Calibri"/>
                <a:ea typeface="Calibri"/>
                <a:cs typeface="Calibri"/>
                <a:sym typeface="Calibri"/>
              </a:endParaRPr>
            </a:p>
          </p:txBody>
        </p:sp>
      </p:grpSp>
      <p:sp>
        <p:nvSpPr>
          <p:cNvPr id="1048793" name="Google Shape;351;g282e7913630_1_444"/>
          <p:cNvSpPr/>
          <p:nvPr/>
        </p:nvSpPr>
        <p:spPr>
          <a:xfrm rot="-453617">
            <a:off x="1239905" y="454794"/>
            <a:ext cx="4729285" cy="4693718"/>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00063" dir="3240000" dist="200025" rotWithShape="0">
              <a:srgbClr val="000000">
                <a:alpha val="73000"/>
              </a:srgbClr>
            </a:outerShdw>
          </a:effectLst>
        </p:spPr>
        <p:txBody>
          <a:bodyPr/>
          <a:p>
            <a:endParaRPr lang="en-IN"/>
          </a:p>
        </p:txBody>
      </p:sp>
      <p:sp>
        <p:nvSpPr>
          <p:cNvPr id="1048794" name="Google Shape;352;g282e7913630_1_444"/>
          <p:cNvSpPr/>
          <p:nvPr/>
        </p:nvSpPr>
        <p:spPr>
          <a:xfrm rot="-475134">
            <a:off x="2035819" y="666524"/>
            <a:ext cx="2622998" cy="1178451"/>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95" name="Google Shape;353;g282e7913630_1_444"/>
          <p:cNvSpPr txBox="1"/>
          <p:nvPr/>
        </p:nvSpPr>
        <p:spPr>
          <a:xfrm rot="-447383">
            <a:off x="2205312" y="811346"/>
            <a:ext cx="2284014" cy="609666"/>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6. Technology Stack</a:t>
            </a:r>
            <a:endParaRPr sz="2100">
              <a:latin typeface="Calibri"/>
              <a:ea typeface="Calibri"/>
              <a:cs typeface="Calibri"/>
              <a:sym typeface="Calibri"/>
            </a:endParaRPr>
          </a:p>
        </p:txBody>
      </p:sp>
      <p:sp>
        <p:nvSpPr>
          <p:cNvPr id="1048796" name="Google Shape;354;g282e7913630_1_444"/>
          <p:cNvSpPr txBox="1"/>
          <p:nvPr/>
        </p:nvSpPr>
        <p:spPr>
          <a:xfrm rot="-474969">
            <a:off x="1604897" y="1831025"/>
            <a:ext cx="3999311" cy="2308309"/>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Our technology stack includes Python as the primary programming language, TensorFlow for machine learning, OpenCV for image recognition, and Flask for web application development. These technologies ensure robust performance and flexibility.</a:t>
            </a:r>
            <a:endParaRPr sz="2100">
              <a:latin typeface="Calibri"/>
              <a:ea typeface="Calibri"/>
              <a:cs typeface="Calibri"/>
              <a:sym typeface="Calibri"/>
            </a:endParaRPr>
          </a:p>
        </p:txBody>
      </p:sp>
      <p:grpSp>
        <p:nvGrpSpPr>
          <p:cNvPr id="103" name="Google Shape;355;g282e7913630_1_444"/>
          <p:cNvGrpSpPr/>
          <p:nvPr/>
        </p:nvGrpSpPr>
        <p:grpSpPr>
          <a:xfrm rot="246753">
            <a:off x="10812432" y="5051777"/>
            <a:ext cx="4876671" cy="4379781"/>
            <a:chOff x="790056" y="5120275"/>
            <a:chExt cx="4291234" cy="4307387"/>
          </a:xfrm>
        </p:grpSpPr>
        <p:sp>
          <p:nvSpPr>
            <p:cNvPr id="1048797" name="Google Shape;356;g282e7913630_1_444"/>
            <p:cNvSpPr/>
            <p:nvPr/>
          </p:nvSpPr>
          <p:spPr>
            <a:xfrm>
              <a:off x="790056" y="51202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00063" dir="3240000" dist="200025" rotWithShape="0">
                <a:srgbClr val="000000">
                  <a:alpha val="73000"/>
                </a:srgbClr>
              </a:outerShdw>
            </a:effectLst>
          </p:spPr>
          <p:txBody>
            <a:bodyPr/>
            <a:p>
              <a:endParaRPr lang="en-IN"/>
            </a:p>
          </p:txBody>
        </p:sp>
        <p:sp>
          <p:nvSpPr>
            <p:cNvPr id="1048798" name="Google Shape;357;g282e7913630_1_444"/>
            <p:cNvSpPr/>
            <p:nvPr/>
          </p:nvSpPr>
          <p:spPr>
            <a:xfrm>
              <a:off x="1659104" y="5458059"/>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799" name="Google Shape;358;g282e7913630_1_444"/>
            <p:cNvSpPr txBox="1"/>
            <p:nvPr/>
          </p:nvSpPr>
          <p:spPr>
            <a:xfrm>
              <a:off x="1856001" y="5484707"/>
              <a:ext cx="2233500" cy="11250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9. Future Enhancements (Scope of Work)</a:t>
              </a:r>
              <a:endParaRPr sz="2100">
                <a:latin typeface="Calibri"/>
                <a:ea typeface="Calibri"/>
                <a:cs typeface="Calibri"/>
                <a:sym typeface="Calibri"/>
              </a:endParaRPr>
            </a:p>
          </p:txBody>
        </p:sp>
        <p:sp>
          <p:nvSpPr>
            <p:cNvPr id="1048800" name="Google Shape;359;g282e7913630_1_444"/>
            <p:cNvSpPr txBox="1"/>
            <p:nvPr/>
          </p:nvSpPr>
          <p:spPr>
            <a:xfrm>
              <a:off x="980218" y="6725422"/>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In the future, we envision expanding the system's capabilities, potentially incorporating additional features such as inventory restocking recommendations or integration with broader restaurant management systems.</a:t>
              </a:r>
              <a:endParaRPr sz="2100">
                <a:latin typeface="Calibri"/>
                <a:ea typeface="Calibri"/>
                <a:cs typeface="Calibri"/>
                <a:sym typeface="Calibri"/>
              </a:endParaRPr>
            </a:p>
          </p:txBody>
        </p:sp>
      </p:grpSp>
      <p:grpSp>
        <p:nvGrpSpPr>
          <p:cNvPr id="104" name="Google Shape;360;g282e7913630_1_444"/>
          <p:cNvGrpSpPr/>
          <p:nvPr/>
        </p:nvGrpSpPr>
        <p:grpSpPr>
          <a:xfrm rot="255550">
            <a:off x="2632313" y="5838621"/>
            <a:ext cx="4175248" cy="3611465"/>
            <a:chOff x="790056" y="5120275"/>
            <a:chExt cx="4318761" cy="4307387"/>
          </a:xfrm>
        </p:grpSpPr>
        <p:sp>
          <p:nvSpPr>
            <p:cNvPr id="1048801" name="Google Shape;361;g282e7913630_1_444"/>
            <p:cNvSpPr/>
            <p:nvPr/>
          </p:nvSpPr>
          <p:spPr>
            <a:xfrm>
              <a:off x="790056" y="5120275"/>
              <a:ext cx="4291234" cy="4307387"/>
            </a:xfrm>
            <a:custGeom>
              <a:avLst/>
              <a:ahLst/>
              <a:rect l="l" t="t" r="r" b="b"/>
              <a:pathLst>
                <a:path w="4291234" h="4307387" extrusionOk="0">
                  <a:moveTo>
                    <a:pt x="0" y="0"/>
                  </a:moveTo>
                  <a:lnTo>
                    <a:pt x="4291235" y="0"/>
                  </a:lnTo>
                  <a:lnTo>
                    <a:pt x="4291235" y="4307387"/>
                  </a:lnTo>
                  <a:lnTo>
                    <a:pt x="0" y="4307387"/>
                  </a:lnTo>
                  <a:lnTo>
                    <a:pt x="0" y="0"/>
                  </a:lnTo>
                  <a:close/>
                </a:path>
              </a:pathLst>
            </a:custGeom>
            <a:blipFill rotWithShape="1">
              <a:blip xmlns:r="http://schemas.openxmlformats.org/officeDocument/2006/relationships" r:embed="rId1">
                <a:alphaModFix/>
              </a:blip>
              <a:stretch>
                <a:fillRect/>
              </a:stretch>
            </a:blipFill>
            <a:ln>
              <a:noFill/>
            </a:ln>
            <a:effectLst>
              <a:outerShdw algn="bl" blurRad="500063" dir="3240000" dist="200025" rotWithShape="0">
                <a:srgbClr val="000000">
                  <a:alpha val="73000"/>
                </a:srgbClr>
              </a:outerShdw>
            </a:effectLst>
          </p:spPr>
          <p:txBody>
            <a:bodyPr/>
            <a:p>
              <a:endParaRPr lang="en-IN"/>
            </a:p>
          </p:txBody>
        </p:sp>
        <p:sp>
          <p:nvSpPr>
            <p:cNvPr id="1048802" name="Google Shape;362;g282e7913630_1_444"/>
            <p:cNvSpPr/>
            <p:nvPr/>
          </p:nvSpPr>
          <p:spPr>
            <a:xfrm>
              <a:off x="1659104" y="5458059"/>
              <a:ext cx="2627286" cy="1178274"/>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803" name="Google Shape;363;g282e7913630_1_444"/>
            <p:cNvSpPr txBox="1"/>
            <p:nvPr/>
          </p:nvSpPr>
          <p:spPr>
            <a:xfrm>
              <a:off x="1869370" y="5622274"/>
              <a:ext cx="2233500" cy="609600"/>
            </a:xfrm>
            <a:prstGeom prst="rect"/>
            <a:noFill/>
            <a:ln>
              <a:noFill/>
            </a:ln>
          </p:spPr>
          <p:txBody>
            <a:bodyPr anchor="t" anchorCtr="0" bIns="91425" lIns="91425" rIns="91425" spcFirstLastPara="1" tIns="91425" wrap="square">
              <a:noAutofit/>
            </a:bodyPr>
            <a:p>
              <a:pPr algn="ctr" indent="0" lvl="0" marL="0" rtl="0">
                <a:spcBef>
                  <a:spcPts val="0"/>
                </a:spcBef>
                <a:spcAft>
                  <a:spcPts val="0"/>
                </a:spcAft>
                <a:buNone/>
              </a:pPr>
              <a:r>
                <a:rPr sz="2100" lang="en-US">
                  <a:latin typeface="Calibri"/>
                  <a:ea typeface="Calibri"/>
                  <a:cs typeface="Calibri"/>
                  <a:sym typeface="Calibri"/>
                </a:rPr>
                <a:t>8. Project Timeline</a:t>
              </a:r>
              <a:endParaRPr sz="2100">
                <a:latin typeface="Calibri"/>
                <a:ea typeface="Calibri"/>
                <a:cs typeface="Calibri"/>
                <a:sym typeface="Calibri"/>
              </a:endParaRPr>
            </a:p>
          </p:txBody>
        </p:sp>
        <p:sp>
          <p:nvSpPr>
            <p:cNvPr id="1048804" name="Google Shape;364;g282e7913630_1_444"/>
            <p:cNvSpPr txBox="1"/>
            <p:nvPr/>
          </p:nvSpPr>
          <p:spPr>
            <a:xfrm>
              <a:off x="1109517" y="6756689"/>
              <a:ext cx="3999300" cy="23082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2100" lang="en-US">
                  <a:latin typeface="Calibri"/>
                  <a:ea typeface="Calibri"/>
                  <a:cs typeface="Calibri"/>
                  <a:sym typeface="Calibri"/>
                </a:rPr>
                <a:t>We anticipate completing the development and deployment of the system within a timeline of end of B.E.</a:t>
              </a:r>
              <a:endParaRPr sz="2100">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7" name="Shape 368"/>
        <p:cNvGrpSpPr/>
        <p:nvPr/>
      </p:nvGrpSpPr>
      <p:grpSpPr>
        <a:xfrm>
          <a:off x="0" y="0"/>
          <a:ext cx="0" cy="0"/>
          <a:chOff x="0" y="0"/>
          <a:chExt cx="0" cy="0"/>
        </a:xfrm>
      </p:grpSpPr>
      <p:sp>
        <p:nvSpPr>
          <p:cNvPr id="1048807" name="Google Shape;369;p4"/>
          <p:cNvSpPr/>
          <p:nvPr/>
        </p:nvSpPr>
        <p:spPr>
          <a:xfrm>
            <a:off x="7207553" y="1014548"/>
            <a:ext cx="3098898" cy="477766"/>
          </a:xfrm>
          <a:custGeom>
            <a:avLst/>
            <a:ahLst/>
            <a:rect l="l" t="t" r="r" b="b"/>
            <a:pathLst>
              <a:path w="2489075" h="692415" extrusionOk="0">
                <a:moveTo>
                  <a:pt x="0" y="0"/>
                </a:moveTo>
                <a:lnTo>
                  <a:pt x="2489075" y="0"/>
                </a:lnTo>
                <a:lnTo>
                  <a:pt x="2489075" y="692415"/>
                </a:lnTo>
                <a:lnTo>
                  <a:pt x="0" y="692415"/>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808" name="Google Shape;370;p4"/>
          <p:cNvSpPr txBox="1"/>
          <p:nvPr/>
        </p:nvSpPr>
        <p:spPr>
          <a:xfrm>
            <a:off x="4163250" y="0"/>
            <a:ext cx="9961500" cy="1264890"/>
          </a:xfrm>
          <a:prstGeom prst="rect"/>
          <a:noFill/>
          <a:ln>
            <a:noFill/>
          </a:ln>
        </p:spPr>
        <p:txBody>
          <a:bodyPr anchor="t" anchorCtr="0" bIns="91425" lIns="91425" rIns="91425" spcFirstLastPara="1" tIns="91425" wrap="square">
            <a:spAutoFit/>
          </a:bodyPr>
          <a:p>
            <a:pPr algn="ctr" indent="0" lvl="0" marL="0" rtl="0">
              <a:lnSpc>
                <a:spcPct val="120000"/>
              </a:lnSpc>
              <a:spcBef>
                <a:spcPts val="0"/>
              </a:spcBef>
              <a:spcAft>
                <a:spcPts val="0"/>
              </a:spcAft>
              <a:buNone/>
            </a:pPr>
            <a:r>
              <a:rPr b="1" sz="6000" lang="en-US">
                <a:solidFill>
                  <a:srgbClr val="004AAD"/>
                </a:solidFill>
              </a:rPr>
              <a:t>Requirements</a:t>
            </a:r>
            <a:endParaRPr b="1" sz="6000">
              <a:solidFill>
                <a:srgbClr val="004AAD"/>
              </a:solidFill>
            </a:endParaRPr>
          </a:p>
        </p:txBody>
      </p:sp>
      <p:sp>
        <p:nvSpPr>
          <p:cNvPr id="1048809" name="Google Shape;371;p4"/>
          <p:cNvSpPr txBox="1"/>
          <p:nvPr/>
        </p:nvSpPr>
        <p:spPr>
          <a:xfrm>
            <a:off x="337600" y="1492325"/>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Data Integration:</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Access and integrate data from multiple sources, including sales records, weather data, and real-time inventory updates.</a:t>
            </a:r>
            <a:endParaRPr sz="2000">
              <a:solidFill>
                <a:srgbClr val="27005D"/>
              </a:solidFill>
            </a:endParaRPr>
          </a:p>
        </p:txBody>
      </p:sp>
      <p:sp>
        <p:nvSpPr>
          <p:cNvPr id="1048810" name="Google Shape;372;p4"/>
          <p:cNvSpPr txBox="1"/>
          <p:nvPr/>
        </p:nvSpPr>
        <p:spPr>
          <a:xfrm>
            <a:off x="337600" y="3708950"/>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Demand Prediction Accuracy:</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Achieve a defined minimum accuracy level in demand prediction for optimized inventory and waste reduction.</a:t>
            </a:r>
            <a:endParaRPr sz="2000">
              <a:solidFill>
                <a:srgbClr val="27005D"/>
              </a:solidFill>
            </a:endParaRPr>
          </a:p>
        </p:txBody>
      </p:sp>
      <p:sp>
        <p:nvSpPr>
          <p:cNvPr id="1048811" name="Google Shape;373;p4"/>
          <p:cNvSpPr txBox="1"/>
          <p:nvPr/>
        </p:nvSpPr>
        <p:spPr>
          <a:xfrm>
            <a:off x="337600" y="6109750"/>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Real-Time Updates:</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Provide real-time updates for inventory, demand forecasts, and alerts at a specified frequency.</a:t>
            </a:r>
            <a:endParaRPr sz="2000">
              <a:solidFill>
                <a:srgbClr val="27005D"/>
              </a:solidFill>
            </a:endParaRPr>
          </a:p>
        </p:txBody>
      </p:sp>
      <p:sp>
        <p:nvSpPr>
          <p:cNvPr id="1048812" name="Google Shape;374;p4"/>
          <p:cNvSpPr txBox="1"/>
          <p:nvPr/>
        </p:nvSpPr>
        <p:spPr>
          <a:xfrm>
            <a:off x="6527450" y="1492325"/>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Real-Time Updates:</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Provide real-time updates for inventory, demand forecasts, and alerts at a specified frequency.</a:t>
            </a:r>
            <a:endParaRPr sz="2000">
              <a:solidFill>
                <a:srgbClr val="27005D"/>
              </a:solidFill>
            </a:endParaRPr>
          </a:p>
        </p:txBody>
      </p:sp>
      <p:sp>
        <p:nvSpPr>
          <p:cNvPr id="1048813" name="Google Shape;375;p4"/>
          <p:cNvSpPr txBox="1"/>
          <p:nvPr/>
        </p:nvSpPr>
        <p:spPr>
          <a:xfrm>
            <a:off x="6527450" y="3724550"/>
            <a:ext cx="4974900" cy="1402051"/>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Scalability:</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Scale to accommodate various restaurant sizes, from small bistros to large chains.</a:t>
            </a:r>
            <a:endParaRPr sz="2000">
              <a:solidFill>
                <a:srgbClr val="27005D"/>
              </a:solidFill>
            </a:endParaRPr>
          </a:p>
        </p:txBody>
      </p:sp>
      <p:sp>
        <p:nvSpPr>
          <p:cNvPr id="1048814" name="Google Shape;376;p4"/>
          <p:cNvSpPr txBox="1"/>
          <p:nvPr/>
        </p:nvSpPr>
        <p:spPr>
          <a:xfrm>
            <a:off x="6527450" y="6023375"/>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User-Friendly Interface:</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Offer an intuitive and user-friendly interface for restaurant staff to interact with the system.</a:t>
            </a:r>
            <a:endParaRPr sz="2000">
              <a:solidFill>
                <a:srgbClr val="27005D"/>
              </a:solidFill>
            </a:endParaRPr>
          </a:p>
        </p:txBody>
      </p:sp>
      <p:sp>
        <p:nvSpPr>
          <p:cNvPr id="1048815" name="Google Shape;377;p4"/>
          <p:cNvSpPr txBox="1"/>
          <p:nvPr/>
        </p:nvSpPr>
        <p:spPr>
          <a:xfrm>
            <a:off x="6527450" y="8225225"/>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Compatibility:</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Ensure compatibility with common restaurant hardware and software configurations.</a:t>
            </a:r>
            <a:endParaRPr sz="2000">
              <a:solidFill>
                <a:srgbClr val="27005D"/>
              </a:solidFill>
            </a:endParaRPr>
          </a:p>
        </p:txBody>
      </p:sp>
      <p:sp>
        <p:nvSpPr>
          <p:cNvPr id="1048816" name="Google Shape;378;p4"/>
          <p:cNvSpPr txBox="1"/>
          <p:nvPr/>
        </p:nvSpPr>
        <p:spPr>
          <a:xfrm>
            <a:off x="12975500" y="3555050"/>
            <a:ext cx="4974900" cy="17068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Documentation</a:t>
            </a:r>
            <a:r>
              <a:rPr b="1" sz="2100" lang="en-US">
                <a:solidFill>
                  <a:srgbClr val="27005D"/>
                </a:solidFill>
              </a:rPr>
              <a:t>:</a:t>
            </a:r>
            <a:endParaRPr b="1" sz="2100">
              <a:solidFill>
                <a:srgbClr val="27005D"/>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Provide comprehensive documentation for system setup, configuration, and operation.</a:t>
            </a:r>
            <a:endParaRPr sz="2000">
              <a:solidFill>
                <a:srgbClr val="27005D"/>
              </a:solidFill>
            </a:endParaRPr>
          </a:p>
        </p:txBody>
      </p:sp>
      <p:sp>
        <p:nvSpPr>
          <p:cNvPr id="1048817" name="Google Shape;379;p4"/>
          <p:cNvSpPr txBox="1"/>
          <p:nvPr/>
        </p:nvSpPr>
        <p:spPr>
          <a:xfrm>
            <a:off x="12975500" y="5744375"/>
            <a:ext cx="4974900" cy="14020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2100" lang="en-US">
                <a:solidFill>
                  <a:srgbClr val="9400FF"/>
                </a:solidFill>
              </a:rPr>
              <a:t>Future Expansion:</a:t>
            </a:r>
            <a:endParaRPr b="1" sz="2100">
              <a:solidFill>
                <a:srgbClr val="9400FF"/>
              </a:solidFill>
            </a:endParaRPr>
          </a:p>
          <a:p>
            <a:pPr algn="l" indent="0" lvl="0" marL="0" rtl="0">
              <a:spcBef>
                <a:spcPts val="0"/>
              </a:spcBef>
              <a:spcAft>
                <a:spcPts val="0"/>
              </a:spcAft>
              <a:buNone/>
            </a:pPr>
            <a:endParaRPr sz="2000">
              <a:solidFill>
                <a:srgbClr val="27005D"/>
              </a:solidFill>
            </a:endParaRPr>
          </a:p>
          <a:p>
            <a:pPr algn="l" indent="0" lvl="0" marL="0" rtl="0">
              <a:spcBef>
                <a:spcPts val="0"/>
              </a:spcBef>
              <a:spcAft>
                <a:spcPts val="0"/>
              </a:spcAft>
              <a:buNone/>
            </a:pPr>
            <a:r>
              <a:rPr sz="2000" lang="en-US">
                <a:solidFill>
                  <a:srgbClr val="27005D"/>
                </a:solidFill>
              </a:rPr>
              <a:t>Design the system with flexibility for future feature or module integration.</a:t>
            </a:r>
            <a:endParaRPr sz="2000">
              <a:solidFill>
                <a:srgbClr val="27005D"/>
              </a:solidFill>
            </a:endParaRPr>
          </a:p>
        </p:txBody>
      </p:sp>
      <p:pic>
        <p:nvPicPr>
          <p:cNvPr id="2097178" name="Google Shape;380;p4"/>
          <p:cNvPicPr preferRelativeResize="0">
            <a:picLocks/>
          </p:cNvPicPr>
          <p:nvPr/>
        </p:nvPicPr>
        <p:blipFill>
          <a:blip xmlns:r="http://schemas.openxmlformats.org/officeDocument/2006/relationships" r:embed="rId2">
            <a:alphaModFix/>
          </a:blip>
          <a:stretch>
            <a:fillRect/>
          </a:stretch>
        </p:blipFill>
        <p:spPr>
          <a:xfrm>
            <a:off x="2832600" y="177325"/>
            <a:ext cx="1739400" cy="1739400"/>
          </a:xfrm>
          <a:prstGeom prst="rect"/>
          <a:noFill/>
          <a:ln>
            <a:noFill/>
          </a:ln>
        </p:spPr>
      </p:pic>
      <p:pic>
        <p:nvPicPr>
          <p:cNvPr id="2097179" name="Google Shape;381;p4"/>
          <p:cNvPicPr preferRelativeResize="0">
            <a:picLocks/>
          </p:cNvPicPr>
          <p:nvPr/>
        </p:nvPicPr>
        <p:blipFill>
          <a:blip xmlns:r="http://schemas.openxmlformats.org/officeDocument/2006/relationships" r:embed="rId3">
            <a:alphaModFix/>
          </a:blip>
          <a:stretch>
            <a:fillRect/>
          </a:stretch>
        </p:blipFill>
        <p:spPr>
          <a:xfrm>
            <a:off x="2014300" y="8225225"/>
            <a:ext cx="1621475" cy="1621475"/>
          </a:xfrm>
          <a:prstGeom prst="rect"/>
          <a:noFill/>
          <a:ln>
            <a:noFill/>
          </a:ln>
        </p:spPr>
      </p:pic>
      <p:pic>
        <p:nvPicPr>
          <p:cNvPr id="2097180" name="Google Shape;382;p4"/>
          <p:cNvPicPr preferRelativeResize="0">
            <a:picLocks/>
          </p:cNvPicPr>
          <p:nvPr/>
        </p:nvPicPr>
        <p:blipFill>
          <a:blip xmlns:r="http://schemas.openxmlformats.org/officeDocument/2006/relationships" r:embed="rId4">
            <a:alphaModFix/>
          </a:blip>
          <a:stretch>
            <a:fillRect/>
          </a:stretch>
        </p:blipFill>
        <p:spPr>
          <a:xfrm>
            <a:off x="13843475" y="690675"/>
            <a:ext cx="2414450" cy="2414450"/>
          </a:xfrm>
          <a:prstGeom prst="rect"/>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0" name="Shape 386"/>
        <p:cNvGrpSpPr/>
        <p:nvPr/>
      </p:nvGrpSpPr>
      <p:grpSpPr>
        <a:xfrm>
          <a:off x="0" y="0"/>
          <a:ext cx="0" cy="0"/>
          <a:chOff x="0" y="0"/>
          <a:chExt cx="0" cy="0"/>
        </a:xfrm>
      </p:grpSpPr>
      <p:pic>
        <p:nvPicPr>
          <p:cNvPr id="2097181" name="Google Shape;387;p10"/>
          <p:cNvPicPr preferRelativeResize="0">
            <a:picLocks/>
          </p:cNvPicPr>
          <p:nvPr/>
        </p:nvPicPr>
        <p:blipFill>
          <a:blip xmlns:r="http://schemas.openxmlformats.org/officeDocument/2006/relationships" r:embed="rId1">
            <a:alphaModFix/>
          </a:blip>
          <a:stretch>
            <a:fillRect/>
          </a:stretch>
        </p:blipFill>
        <p:spPr>
          <a:xfrm>
            <a:off x="1732175" y="504125"/>
            <a:ext cx="14664451" cy="9597150"/>
          </a:xfrm>
          <a:prstGeom prst="rect"/>
          <a:noFill/>
          <a:ln w="9525" cap="flat" cmpd="sng">
            <a:solidFill>
              <a:srgbClr val="000000"/>
            </a:solidFill>
            <a:prstDash val="solid"/>
            <a:round/>
            <a:headEnd type="none" w="sm" len="sm"/>
            <a:tailEnd type="none" w="sm" len="sm"/>
          </a:ln>
          <a:effectLst>
            <a:outerShdw algn="bl" blurRad="314325" dir="2820000" dist="123825" rotWithShape="0">
              <a:srgbClr val="9400FF">
                <a:alpha val="71000"/>
              </a:srgbClr>
            </a:outerShdw>
          </a:effectLst>
        </p:spPr>
      </p:pic>
      <p:sp>
        <p:nvSpPr>
          <p:cNvPr id="1048820" name="Google Shape;388;p10"/>
          <p:cNvSpPr txBox="1"/>
          <p:nvPr/>
        </p:nvSpPr>
        <p:spPr>
          <a:xfrm>
            <a:off x="6447750" y="0"/>
            <a:ext cx="53925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UML Diagram</a:t>
            </a:r>
            <a:endParaRPr b="1" sz="6000">
              <a:solidFill>
                <a:srgbClr val="004AA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13" name="Shape 392"/>
        <p:cNvGrpSpPr/>
        <p:nvPr/>
      </p:nvGrpSpPr>
      <p:grpSpPr>
        <a:xfrm>
          <a:off x="0" y="0"/>
          <a:ext cx="0" cy="0"/>
          <a:chOff x="0" y="0"/>
          <a:chExt cx="0" cy="0"/>
        </a:xfrm>
      </p:grpSpPr>
      <p:sp>
        <p:nvSpPr>
          <p:cNvPr id="1048823" name="Google Shape;393;p20"/>
          <p:cNvSpPr/>
          <p:nvPr/>
        </p:nvSpPr>
        <p:spPr>
          <a:xfrm>
            <a:off x="4108012" y="108245"/>
            <a:ext cx="10071995" cy="10070529"/>
          </a:xfrm>
          <a:custGeom>
            <a:avLst/>
            <a:ahLst/>
            <a:rect l="l" t="t" r="r" b="b"/>
            <a:pathLst>
              <a:path w="6540525" h="6539573" extrusionOk="0">
                <a:moveTo>
                  <a:pt x="5684545" y="1101865"/>
                </a:moveTo>
                <a:cubicBezTo>
                  <a:pt x="5560364"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7"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5"/>
                </a:lnTo>
                <a:cubicBezTo>
                  <a:pt x="631228" y="4637634"/>
                  <a:pt x="766077" y="4854448"/>
                  <a:pt x="766077" y="5102746"/>
                </a:cubicBezTo>
                <a:cubicBezTo>
                  <a:pt x="766077" y="5473268"/>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7" y="6354331"/>
                </a:lnTo>
                <a:cubicBezTo>
                  <a:pt x="3926408" y="6539573"/>
                  <a:pt x="4336694" y="6429617"/>
                  <a:pt x="4521987" y="6108764"/>
                </a:cubicBezTo>
                <a:cubicBezTo>
                  <a:pt x="4646130" y="5893766"/>
                  <a:pt x="4871314" y="5773446"/>
                  <a:pt x="5102961" y="5773281"/>
                </a:cubicBezTo>
                <a:lnTo>
                  <a:pt x="5102911" y="5773192"/>
                </a:lnTo>
                <a:cubicBezTo>
                  <a:pt x="5334558" y="5773027"/>
                  <a:pt x="5559780" y="5652707"/>
                  <a:pt x="5683885" y="5437709"/>
                </a:cubicBezTo>
                <a:cubicBezTo>
                  <a:pt x="5745010" y="5331855"/>
                  <a:pt x="5774017" y="5216234"/>
                  <a:pt x="5773890" y="5102213"/>
                </a:cubicBezTo>
                <a:lnTo>
                  <a:pt x="5773979" y="5102290"/>
                </a:lnTo>
                <a:cubicBezTo>
                  <a:pt x="5774182" y="4878846"/>
                  <a:pt x="5886145" y="4661358"/>
                  <a:pt x="6087059" y="4534828"/>
                </a:cubicBezTo>
                <a:cubicBezTo>
                  <a:pt x="6195364" y="4477881"/>
                  <a:pt x="6289357" y="4390620"/>
                  <a:pt x="6355029" y="4276866"/>
                </a:cubicBezTo>
                <a:cubicBezTo>
                  <a:pt x="6479222" y="4061753"/>
                  <a:pt x="6470777" y="3806572"/>
                  <a:pt x="6355118" y="3605886"/>
                </a:cubicBezTo>
                <a:lnTo>
                  <a:pt x="6355156" y="3605886"/>
                </a:lnTo>
                <a:cubicBezTo>
                  <a:pt x="6239535" y="3405201"/>
                  <a:pt x="6231077" y="3150020"/>
                  <a:pt x="6355245" y="2934971"/>
                </a:cubicBezTo>
                <a:cubicBezTo>
                  <a:pt x="6540525" y="2614080"/>
                  <a:pt x="6430568" y="2203832"/>
                  <a:pt x="6109677" y="2018552"/>
                </a:cubicBezTo>
                <a:lnTo>
                  <a:pt x="6109627" y="2018501"/>
                </a:lnTo>
                <a:lnTo>
                  <a:pt x="6109754" y="2018463"/>
                </a:lnTo>
                <a:cubicBezTo>
                  <a:pt x="5910847" y="1903375"/>
                  <a:pt x="5776557" y="1689088"/>
                  <a:pt x="5774436" y="1443267"/>
                </a:cubicBezTo>
                <a:cubicBezTo>
                  <a:pt x="5775604" y="1327265"/>
                  <a:pt x="5746686" y="1209536"/>
                  <a:pt x="5684545" y="1101865"/>
                </a:cubicBezTo>
              </a:path>
            </a:pathLst>
          </a:custGeom>
          <a:solidFill>
            <a:srgbClr val="AED2FF"/>
          </a:solidFill>
          <a:ln w="12700" cap="flat" cmpd="sng">
            <a:solidFill>
              <a:srgbClr val="000000"/>
            </a:solidFill>
            <a:prstDash val="solid"/>
            <a:round/>
            <a:headEnd type="none" w="sm" len="sm"/>
            <a:tailEnd type="none" w="sm" len="sm"/>
          </a:ln>
        </p:spPr>
        <p:txBody>
          <a:bodyPr anchor="t" anchorCtr="0" bIns="91425" lIns="91425" rIns="91425" spcFirstLastPara="1" tIns="91425" wrap="square">
            <a:noAutofit/>
          </a:bodyPr>
          <a:p>
            <a:pPr algn="l" indent="457200" lvl="0" marL="457200" rtl="0">
              <a:spcBef>
                <a:spcPts val="0"/>
              </a:spcBef>
              <a:spcAft>
                <a:spcPts val="0"/>
              </a:spcAft>
              <a:buNone/>
            </a:pPr>
            <a:endParaRPr sz="2300">
              <a:solidFill>
                <a:schemeClr val="lt1"/>
              </a:solidFill>
            </a:endParaRPr>
          </a:p>
        </p:txBody>
      </p:sp>
      <p:sp>
        <p:nvSpPr>
          <p:cNvPr id="1048824" name="Google Shape;394;p20"/>
          <p:cNvSpPr txBox="1"/>
          <p:nvPr/>
        </p:nvSpPr>
        <p:spPr>
          <a:xfrm>
            <a:off x="4896000" y="1699188"/>
            <a:ext cx="8496000" cy="6888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endParaRPr sz="2300">
              <a:solidFill>
                <a:srgbClr val="27005D"/>
              </a:solidFill>
            </a:endParaRPr>
          </a:p>
          <a:p>
            <a:pPr algn="l" indent="0" lvl="0" marL="0" rtl="0">
              <a:spcBef>
                <a:spcPts val="0"/>
              </a:spcBef>
              <a:spcAft>
                <a:spcPts val="0"/>
              </a:spcAft>
              <a:buNone/>
            </a:pPr>
            <a:endParaRPr sz="2300">
              <a:solidFill>
                <a:srgbClr val="27005D"/>
              </a:solidFill>
            </a:endParaRPr>
          </a:p>
          <a:p>
            <a:pPr algn="l" indent="457200" lvl="0" marL="457200" rtl="0">
              <a:spcBef>
                <a:spcPts val="0"/>
              </a:spcBef>
              <a:spcAft>
                <a:spcPts val="0"/>
              </a:spcAft>
              <a:buClr>
                <a:schemeClr val="dk1"/>
              </a:buClr>
              <a:buSzPts val="1100"/>
              <a:buFont typeface="Arial"/>
              <a:buNone/>
            </a:pPr>
            <a:r>
              <a:rPr sz="2300" lang="en-US">
                <a:solidFill>
                  <a:srgbClr val="27005D"/>
                </a:solidFill>
              </a:rPr>
              <a:t>In conclusion, this project emphasizes the vital role of </a:t>
            </a:r>
            <a:endParaRPr sz="2300">
              <a:solidFill>
                <a:srgbClr val="27005D"/>
              </a:solidFill>
            </a:endParaRPr>
          </a:p>
          <a:p>
            <a:pPr algn="l" indent="0" lvl="0" marL="0" rtl="0">
              <a:spcBef>
                <a:spcPts val="0"/>
              </a:spcBef>
              <a:spcAft>
                <a:spcPts val="0"/>
              </a:spcAft>
              <a:buClr>
                <a:schemeClr val="dk1"/>
              </a:buClr>
              <a:buSzPts val="1100"/>
              <a:buFont typeface="Arial"/>
              <a:buNone/>
            </a:pPr>
            <a:r>
              <a:rPr sz="2300" lang="en-US">
                <a:solidFill>
                  <a:srgbClr val="27005D"/>
                </a:solidFill>
              </a:rPr>
              <a:t>efficient food inventory management in the restaurant</a:t>
            </a:r>
            <a:endParaRPr sz="2300">
              <a:solidFill>
                <a:srgbClr val="27005D"/>
              </a:solidFill>
            </a:endParaRPr>
          </a:p>
          <a:p>
            <a:pPr algn="l" indent="0" lvl="0" marL="0" rtl="0">
              <a:spcBef>
                <a:spcPts val="0"/>
              </a:spcBef>
              <a:spcAft>
                <a:spcPts val="0"/>
              </a:spcAft>
              <a:buClr>
                <a:schemeClr val="dk1"/>
              </a:buClr>
              <a:buSzPts val="1100"/>
              <a:buFont typeface="Arial"/>
              <a:buNone/>
            </a:pPr>
            <a:r>
              <a:rPr sz="2300" lang="en-US">
                <a:solidFill>
                  <a:srgbClr val="27005D"/>
                </a:solidFill>
              </a:rPr>
              <a:t> industry. It addresses cost reduction, food safety, and sustainability, highlighting their impact on restaurant </a:t>
            </a:r>
            <a:endParaRPr sz="2300">
              <a:solidFill>
                <a:srgbClr val="27005D"/>
              </a:solidFill>
            </a:endParaRPr>
          </a:p>
          <a:p>
            <a:pPr algn="l" indent="0" lvl="0" marL="0" rtl="0">
              <a:spcBef>
                <a:spcPts val="0"/>
              </a:spcBef>
              <a:spcAft>
                <a:spcPts val="0"/>
              </a:spcAft>
              <a:buClr>
                <a:schemeClr val="dk1"/>
              </a:buClr>
              <a:buSzPts val="1100"/>
              <a:buFont typeface="Arial"/>
              <a:buNone/>
            </a:pPr>
            <a:r>
              <a:rPr sz="2300" lang="en-US">
                <a:solidFill>
                  <a:srgbClr val="27005D"/>
                </a:solidFill>
              </a:rPr>
              <a:t>success. Leveraging technology like AI, data science, and innovative tools such as alert mechanisms, demand prediction models, and recommendation systems holds significant promise for enhancing inventory efficiency and reducing waste.</a:t>
            </a:r>
            <a:endParaRPr sz="2300">
              <a:solidFill>
                <a:srgbClr val="27005D"/>
              </a:solidFill>
            </a:endParaRPr>
          </a:p>
          <a:p>
            <a:pPr algn="l" indent="0" lvl="0" marL="0" rtl="0">
              <a:spcBef>
                <a:spcPts val="0"/>
              </a:spcBef>
              <a:spcAft>
                <a:spcPts val="0"/>
              </a:spcAft>
              <a:buClr>
                <a:schemeClr val="dk1"/>
              </a:buClr>
              <a:buSzPts val="1100"/>
              <a:buFont typeface="Arial"/>
              <a:buNone/>
            </a:pPr>
            <a:endParaRPr sz="2300">
              <a:solidFill>
                <a:srgbClr val="27005D"/>
              </a:solidFill>
            </a:endParaRPr>
          </a:p>
          <a:p>
            <a:pPr algn="l" indent="457200" lvl="0" marL="457200" rtl="0">
              <a:spcBef>
                <a:spcPts val="0"/>
              </a:spcBef>
              <a:spcAft>
                <a:spcPts val="0"/>
              </a:spcAft>
              <a:buClr>
                <a:schemeClr val="dk1"/>
              </a:buClr>
              <a:buSzPts val="1100"/>
              <a:buFont typeface="Arial"/>
              <a:buNone/>
            </a:pPr>
            <a:r>
              <a:rPr sz="2300" lang="en-US">
                <a:solidFill>
                  <a:srgbClr val="27005D"/>
                </a:solidFill>
              </a:rPr>
              <a:t>In summary, this project underscores how the synergy between technology and strategic inventory management not only benefits the restaurant's bottom line but also contributes to a greener, more sustainable future. By implementing these practices, restaurant owners and operators can take meaningful steps towards reducing food waste, improving efficiency, and enhancing customer satisfaction, ultimately shaping a more responsible and     resilient hospitality sector</a:t>
            </a:r>
            <a:endParaRPr sz="2300">
              <a:solidFill>
                <a:srgbClr val="27005D"/>
              </a:solidFill>
            </a:endParaRPr>
          </a:p>
          <a:p>
            <a:pPr algn="l" indent="0" lvl="0" marL="0" rtl="0">
              <a:spcBef>
                <a:spcPts val="0"/>
              </a:spcBef>
              <a:spcAft>
                <a:spcPts val="0"/>
              </a:spcAft>
              <a:buClr>
                <a:schemeClr val="dk1"/>
              </a:buClr>
              <a:buSzPts val="1100"/>
              <a:buFont typeface="Arial"/>
              <a:buNone/>
            </a:pPr>
            <a:endParaRPr sz="2300">
              <a:solidFill>
                <a:srgbClr val="27005D"/>
              </a:solidFill>
            </a:endParaRPr>
          </a:p>
        </p:txBody>
      </p:sp>
      <p:sp>
        <p:nvSpPr>
          <p:cNvPr id="1048825" name="Google Shape;395;p20"/>
          <p:cNvSpPr txBox="1"/>
          <p:nvPr/>
        </p:nvSpPr>
        <p:spPr>
          <a:xfrm>
            <a:off x="6736350" y="775800"/>
            <a:ext cx="48153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Conclusion</a:t>
            </a:r>
            <a:endParaRPr b="1" sz="6000">
              <a:solidFill>
                <a:srgbClr val="004AAD"/>
              </a:solidFill>
            </a:endParaRPr>
          </a:p>
        </p:txBody>
      </p:sp>
      <p:sp>
        <p:nvSpPr>
          <p:cNvPr id="1048826" name="Google Shape;396;p20"/>
          <p:cNvSpPr/>
          <p:nvPr/>
        </p:nvSpPr>
        <p:spPr>
          <a:xfrm>
            <a:off x="7649613" y="1559925"/>
            <a:ext cx="2988780" cy="516631"/>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pic>
        <p:nvPicPr>
          <p:cNvPr id="2097182" name="Google Shape;397;p20"/>
          <p:cNvPicPr preferRelativeResize="0">
            <a:picLocks/>
          </p:cNvPicPr>
          <p:nvPr/>
        </p:nvPicPr>
        <p:blipFill>
          <a:blip xmlns:r="http://schemas.openxmlformats.org/officeDocument/2006/relationships" r:embed="rId2">
            <a:alphaModFix/>
          </a:blip>
          <a:stretch>
            <a:fillRect/>
          </a:stretch>
        </p:blipFill>
        <p:spPr>
          <a:xfrm>
            <a:off x="1892600" y="371275"/>
            <a:ext cx="2215400" cy="2215400"/>
          </a:xfrm>
          <a:prstGeom prst="rect"/>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16" name="Shape 401"/>
        <p:cNvGrpSpPr/>
        <p:nvPr/>
      </p:nvGrpSpPr>
      <p:grpSpPr>
        <a:xfrm>
          <a:off x="0" y="0"/>
          <a:ext cx="0" cy="0"/>
          <a:chOff x="0" y="0"/>
          <a:chExt cx="0" cy="0"/>
        </a:xfrm>
      </p:grpSpPr>
      <p:sp>
        <p:nvSpPr>
          <p:cNvPr id="1048829" name="Google Shape;402;p23"/>
          <p:cNvSpPr txBox="1"/>
          <p:nvPr/>
        </p:nvSpPr>
        <p:spPr>
          <a:xfrm>
            <a:off x="6855222" y="567125"/>
            <a:ext cx="41796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References</a:t>
            </a:r>
            <a:endParaRPr b="1" sz="6000">
              <a:solidFill>
                <a:srgbClr val="004AAD"/>
              </a:solidFill>
            </a:endParaRPr>
          </a:p>
        </p:txBody>
      </p:sp>
      <p:sp>
        <p:nvSpPr>
          <p:cNvPr id="1048830" name="Google Shape;403;p23"/>
          <p:cNvSpPr txBox="1"/>
          <p:nvPr/>
        </p:nvSpPr>
        <p:spPr>
          <a:xfrm>
            <a:off x="1961550" y="3429000"/>
            <a:ext cx="14364900" cy="4267687"/>
          </a:xfrm>
          <a:prstGeom prst="rect"/>
          <a:noFill/>
          <a:ln>
            <a:noFill/>
          </a:ln>
        </p:spPr>
        <p:txBody>
          <a:bodyPr anchor="t" anchorCtr="0" bIns="0" lIns="0" rIns="0" spcFirstLastPara="1" tIns="0" wrap="square">
            <a:spAutoFit/>
          </a:bodyPr>
          <a:p>
            <a:pPr algn="l" indent="-399986" lvl="0" marL="457200" marR="0" rtl="0">
              <a:lnSpc>
                <a:spcPct val="140016"/>
              </a:lnSpc>
              <a:spcBef>
                <a:spcPts val="0"/>
              </a:spcBef>
              <a:spcAft>
                <a:spcPts val="0"/>
              </a:spcAft>
              <a:buClr>
                <a:srgbClr val="27005D"/>
              </a:buClr>
              <a:buSzPts val="2699"/>
              <a:buChar char="●"/>
            </a:pPr>
            <a:r>
              <a:rPr sz="2699" lang="en-US">
                <a:solidFill>
                  <a:srgbClr val="27005D"/>
                </a:solidFill>
              </a:rPr>
              <a:t>https://unicommerce.com/blog/best-inventory-management-techniques-to-scale-business/</a:t>
            </a:r>
            <a:endParaRPr sz="2699">
              <a:solidFill>
                <a:srgbClr val="27005D"/>
              </a:solidFill>
            </a:endParaRPr>
          </a:p>
          <a:p>
            <a:pPr algn="l" indent="-399986" lvl="0" marL="457200" marR="0" rtl="0">
              <a:lnSpc>
                <a:spcPct val="140016"/>
              </a:lnSpc>
              <a:spcBef>
                <a:spcPts val="0"/>
              </a:spcBef>
              <a:spcAft>
                <a:spcPts val="0"/>
              </a:spcAft>
              <a:buClr>
                <a:srgbClr val="27005D"/>
              </a:buClr>
              <a:buSzPts val="2699"/>
              <a:buChar char="●"/>
            </a:pPr>
            <a:r>
              <a:rPr sz="2699" lang="en-US">
                <a:solidFill>
                  <a:srgbClr val="27005D"/>
                </a:solidFill>
              </a:rPr>
              <a:t>https://www.touchbistro.com/blog/ai-restaurant-applications/#subheading=1 </a:t>
            </a:r>
            <a:endParaRPr sz="2699">
              <a:solidFill>
                <a:srgbClr val="27005D"/>
              </a:solidFill>
            </a:endParaRPr>
          </a:p>
          <a:p>
            <a:pPr algn="l" indent="-399986" lvl="0" marL="457200" marR="0" rtl="0">
              <a:lnSpc>
                <a:spcPct val="140016"/>
              </a:lnSpc>
              <a:spcBef>
                <a:spcPts val="0"/>
              </a:spcBef>
              <a:spcAft>
                <a:spcPts val="0"/>
              </a:spcAft>
              <a:buClr>
                <a:srgbClr val="27005D"/>
              </a:buClr>
              <a:buSzPts val="2699"/>
              <a:buChar char="●"/>
            </a:pPr>
            <a:r>
              <a:rPr sz="2699" lang="en-US">
                <a:solidFill>
                  <a:srgbClr val="27005D"/>
                </a:solidFill>
              </a:rPr>
              <a:t>Al-Amin, K. M., Shaikh, A. A., Panda, G. C., Bhunia, A. K., and Ioannis, K. (2020) 'Non-instantaneous deterioration effect in ordering decisions for a two-warehouse inventory system under advance payment and backlogging', Annals of Operations Research, 289, 243-275.</a:t>
            </a:r>
            <a:endParaRPr sz="2699">
              <a:solidFill>
                <a:srgbClr val="27005D"/>
              </a:solidFill>
            </a:endParaRPr>
          </a:p>
          <a:p>
            <a:pPr algn="l" indent="-399986" lvl="0" marL="457200" marR="0" rtl="0">
              <a:lnSpc>
                <a:spcPct val="140016"/>
              </a:lnSpc>
              <a:spcBef>
                <a:spcPts val="0"/>
              </a:spcBef>
              <a:spcAft>
                <a:spcPts val="0"/>
              </a:spcAft>
              <a:buClr>
                <a:srgbClr val="27005D"/>
              </a:buClr>
              <a:buSzPts val="2699"/>
              <a:buChar char="●"/>
            </a:pPr>
            <a:r>
              <a:rPr sz="2699" lang="en-US">
                <a:solidFill>
                  <a:srgbClr val="27005D"/>
                </a:solidFill>
              </a:rPr>
              <a:t> https://www.weforum.org/agenda/2021/06/wasteless-ai-retail-food-waste/</a:t>
            </a:r>
            <a:endParaRPr sz="2699">
              <a:solidFill>
                <a:srgbClr val="27005D"/>
              </a:solidFill>
            </a:endParaRPr>
          </a:p>
          <a:p>
            <a:pPr algn="l" indent="0" lvl="0" marL="0" marR="0" rtl="0">
              <a:lnSpc>
                <a:spcPct val="140016"/>
              </a:lnSpc>
              <a:spcBef>
                <a:spcPts val="0"/>
              </a:spcBef>
              <a:spcAft>
                <a:spcPts val="0"/>
              </a:spcAft>
              <a:buClr>
                <a:schemeClr val="dk1"/>
              </a:buClr>
              <a:buSzPts val="1100"/>
              <a:buFont typeface="Arial"/>
              <a:buNone/>
            </a:pPr>
            <a:endParaRPr sz="2699">
              <a:solidFill>
                <a:srgbClr val="27005D"/>
              </a:solidFill>
            </a:endParaRPr>
          </a:p>
          <a:p>
            <a:pPr algn="l" indent="0" lvl="0" marL="0" marR="0" rtl="0">
              <a:lnSpc>
                <a:spcPct val="140016"/>
              </a:lnSpc>
              <a:spcBef>
                <a:spcPts val="0"/>
              </a:spcBef>
              <a:spcAft>
                <a:spcPts val="0"/>
              </a:spcAft>
              <a:buNone/>
            </a:pPr>
            <a:endParaRPr sz="2699">
              <a:solidFill>
                <a:srgbClr val="27005D"/>
              </a:solidFill>
            </a:endParaRPr>
          </a:p>
        </p:txBody>
      </p:sp>
      <p:sp>
        <p:nvSpPr>
          <p:cNvPr id="1048831" name="Google Shape;404;p23"/>
          <p:cNvSpPr/>
          <p:nvPr/>
        </p:nvSpPr>
        <p:spPr>
          <a:xfrm>
            <a:off x="7613720" y="1410925"/>
            <a:ext cx="2662610" cy="740690"/>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pic>
        <p:nvPicPr>
          <p:cNvPr id="2097183" name="Google Shape;405;p23"/>
          <p:cNvPicPr preferRelativeResize="0">
            <a:picLocks/>
          </p:cNvPicPr>
          <p:nvPr/>
        </p:nvPicPr>
        <p:blipFill>
          <a:blip xmlns:r="http://schemas.openxmlformats.org/officeDocument/2006/relationships" r:embed="rId2">
            <a:alphaModFix/>
          </a:blip>
          <a:stretch>
            <a:fillRect/>
          </a:stretch>
        </p:blipFill>
        <p:spPr>
          <a:xfrm>
            <a:off x="4370650" y="552575"/>
            <a:ext cx="1757775" cy="1757775"/>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Shape 65"/>
        <p:cNvGrpSpPr/>
        <p:nvPr/>
      </p:nvGrpSpPr>
      <p:grpSpPr>
        <a:xfrm>
          <a:off x="0" y="0"/>
          <a:ext cx="0" cy="0"/>
          <a:chOff x="0" y="0"/>
          <a:chExt cx="0" cy="0"/>
        </a:xfrm>
      </p:grpSpPr>
      <p:sp>
        <p:nvSpPr>
          <p:cNvPr id="1048589" name="Google Shape;66;p2"/>
          <p:cNvSpPr/>
          <p:nvPr/>
        </p:nvSpPr>
        <p:spPr>
          <a:xfrm>
            <a:off x="7951970" y="1338450"/>
            <a:ext cx="2662610" cy="740690"/>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590" name="Google Shape;67;p2"/>
          <p:cNvSpPr txBox="1"/>
          <p:nvPr/>
        </p:nvSpPr>
        <p:spPr>
          <a:xfrm>
            <a:off x="5930625" y="415050"/>
            <a:ext cx="67053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Abstract</a:t>
            </a:r>
            <a:endParaRPr b="1">
              <a:solidFill>
                <a:srgbClr val="004AAD"/>
              </a:solidFill>
            </a:endParaRPr>
          </a:p>
        </p:txBody>
      </p:sp>
      <p:sp>
        <p:nvSpPr>
          <p:cNvPr id="1048591" name="Google Shape;68;p2"/>
          <p:cNvSpPr txBox="1"/>
          <p:nvPr/>
        </p:nvSpPr>
        <p:spPr>
          <a:xfrm>
            <a:off x="3403650" y="2504850"/>
            <a:ext cx="11480700" cy="52773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sz="3800" lang="en-US">
                <a:solidFill>
                  <a:srgbClr val="27005D"/>
                </a:solidFill>
                <a:latin typeface="Calibri"/>
                <a:ea typeface="Calibri"/>
                <a:cs typeface="Calibri"/>
                <a:sym typeface="Calibri"/>
              </a:rPr>
              <a:t>The "AI-based </a:t>
            </a:r>
            <a:r>
              <a:rPr sz="3699" lang="en-US">
                <a:solidFill>
                  <a:srgbClr val="27005D"/>
                </a:solidFill>
              </a:rPr>
              <a:t>Inventory Optimisation</a:t>
            </a:r>
            <a:r>
              <a:rPr sz="3800" lang="en-US">
                <a:solidFill>
                  <a:srgbClr val="27005D"/>
                </a:solidFill>
                <a:latin typeface="Calibri"/>
                <a:ea typeface="Calibri"/>
                <a:cs typeface="Calibri"/>
                <a:sym typeface="Calibri"/>
              </a:rPr>
              <a:t> System for Restaurants" aims to develop an intelligent and data-driven solution to minimize food wastage in restaurants. The system will leverage artificial intelligence and data science techniques to analyze historical sales data, customer preferences, and environmental factors to predict demand accurately and optimize food preparation. By reducing food waste, the project seeks to promote sustainable practices, save costs, and contribute to a greener environment.</a:t>
            </a:r>
            <a:endParaRPr sz="3800">
              <a:solidFill>
                <a:srgbClr val="27005D"/>
              </a:solidFill>
              <a:latin typeface="Calibri"/>
              <a:ea typeface="Calibri"/>
              <a:cs typeface="Calibri"/>
              <a:sym typeface="Calibri"/>
            </a:endParaRPr>
          </a:p>
        </p:txBody>
      </p:sp>
      <p:pic>
        <p:nvPicPr>
          <p:cNvPr id="2097153" name="Google Shape;69;p2"/>
          <p:cNvPicPr preferRelativeResize="0">
            <a:picLocks/>
          </p:cNvPicPr>
          <p:nvPr/>
        </p:nvPicPr>
        <p:blipFill>
          <a:blip xmlns:r="http://schemas.openxmlformats.org/officeDocument/2006/relationships" r:embed="rId2">
            <a:alphaModFix/>
          </a:blip>
          <a:stretch>
            <a:fillRect/>
          </a:stretch>
        </p:blipFill>
        <p:spPr>
          <a:xfrm>
            <a:off x="14578075" y="1027875"/>
            <a:ext cx="2662600" cy="2662600"/>
          </a:xfrm>
          <a:prstGeom prst="rect"/>
          <a:noFill/>
          <a:ln>
            <a:noFill/>
          </a:ln>
        </p:spPr>
      </p:pic>
      <p:pic>
        <p:nvPicPr>
          <p:cNvPr id="2097154" name="Google Shape;70;p2"/>
          <p:cNvPicPr preferRelativeResize="0">
            <a:picLocks/>
          </p:cNvPicPr>
          <p:nvPr/>
        </p:nvPicPr>
        <p:blipFill>
          <a:blip xmlns:r="http://schemas.openxmlformats.org/officeDocument/2006/relationships" r:embed="rId3">
            <a:alphaModFix/>
          </a:blip>
          <a:stretch>
            <a:fillRect/>
          </a:stretch>
        </p:blipFill>
        <p:spPr>
          <a:xfrm>
            <a:off x="470775" y="7076725"/>
            <a:ext cx="2517850" cy="2517850"/>
          </a:xfrm>
          <a:prstGeom prst="rect"/>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 name="Shape 74"/>
        <p:cNvGrpSpPr/>
        <p:nvPr/>
      </p:nvGrpSpPr>
      <p:grpSpPr>
        <a:xfrm>
          <a:off x="0" y="0"/>
          <a:ext cx="0" cy="0"/>
          <a:chOff x="0" y="0"/>
          <a:chExt cx="0" cy="0"/>
        </a:xfrm>
      </p:grpSpPr>
      <p:sp>
        <p:nvSpPr>
          <p:cNvPr id="1048594" name="Google Shape;75;p3"/>
          <p:cNvSpPr txBox="1"/>
          <p:nvPr/>
        </p:nvSpPr>
        <p:spPr>
          <a:xfrm>
            <a:off x="4173308" y="408980"/>
            <a:ext cx="99414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Problem Statement</a:t>
            </a:r>
            <a:endParaRPr b="1">
              <a:solidFill>
                <a:srgbClr val="004AAD"/>
              </a:solidFill>
            </a:endParaRPr>
          </a:p>
        </p:txBody>
      </p:sp>
      <p:sp>
        <p:nvSpPr>
          <p:cNvPr id="1048595" name="Google Shape;76;p3"/>
          <p:cNvSpPr txBox="1"/>
          <p:nvPr/>
        </p:nvSpPr>
        <p:spPr>
          <a:xfrm>
            <a:off x="2851950" y="2206775"/>
            <a:ext cx="12584100" cy="48153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Clr>
                <a:schemeClr val="dk1"/>
              </a:buClr>
              <a:buSzPts val="1100"/>
              <a:buFont typeface="Arial"/>
              <a:buNone/>
            </a:pPr>
            <a:r>
              <a:rPr sz="3800" lang="en-US">
                <a:solidFill>
                  <a:srgbClr val="27005D"/>
                </a:solidFill>
                <a:latin typeface="Calibri"/>
                <a:ea typeface="Calibri"/>
                <a:cs typeface="Calibri"/>
                <a:sym typeface="Calibri"/>
              </a:rPr>
              <a:t>The project aims to tackle the problem of food wastage in restaurants, caused by inaccurate demand forecasting, improper inventory management, and inefficient menu planning. The lack of data-driven decision-making leads to overproduction, spoilage, and unsold food items. This project seeks to optimize the restaurant's operations to minimize food waste while maintaining customer satisfaction.</a:t>
            </a:r>
            <a:endParaRPr sz="3800">
              <a:solidFill>
                <a:srgbClr val="27005D"/>
              </a:solidFill>
              <a:latin typeface="Calibri"/>
              <a:ea typeface="Calibri"/>
              <a:cs typeface="Calibri"/>
              <a:sym typeface="Calibri"/>
            </a:endParaRPr>
          </a:p>
          <a:p>
            <a:pPr algn="l" indent="0" lvl="0" marL="0" rtl="0">
              <a:spcBef>
                <a:spcPts val="0"/>
              </a:spcBef>
              <a:spcAft>
                <a:spcPts val="0"/>
              </a:spcAft>
              <a:buClr>
                <a:schemeClr val="dk1"/>
              </a:buClr>
              <a:buSzPts val="1100"/>
              <a:buFont typeface="Arial"/>
              <a:buNone/>
            </a:pPr>
            <a:endParaRPr sz="3800">
              <a:solidFill>
                <a:srgbClr val="27005D"/>
              </a:solidFill>
              <a:latin typeface="Calibri"/>
              <a:ea typeface="Calibri"/>
              <a:cs typeface="Calibri"/>
              <a:sym typeface="Calibri"/>
            </a:endParaRPr>
          </a:p>
          <a:p>
            <a:pPr algn="l" indent="0" lvl="0" marL="0" rtl="0">
              <a:spcBef>
                <a:spcPts val="0"/>
              </a:spcBef>
              <a:spcAft>
                <a:spcPts val="0"/>
              </a:spcAft>
              <a:buNone/>
            </a:pPr>
            <a:endParaRPr sz="3800">
              <a:solidFill>
                <a:srgbClr val="27005D"/>
              </a:solidFill>
              <a:latin typeface="Calibri"/>
              <a:ea typeface="Calibri"/>
              <a:cs typeface="Calibri"/>
              <a:sym typeface="Calibri"/>
            </a:endParaRPr>
          </a:p>
        </p:txBody>
      </p:sp>
      <p:sp>
        <p:nvSpPr>
          <p:cNvPr id="1048596" name="Google Shape;77;p3"/>
          <p:cNvSpPr/>
          <p:nvPr/>
        </p:nvSpPr>
        <p:spPr>
          <a:xfrm>
            <a:off x="464249" y="7121574"/>
            <a:ext cx="4543324" cy="2492375"/>
          </a:xfrm>
          <a:custGeom>
            <a:avLst/>
            <a:ah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5" name="Google Shape;78;p3"/>
          <p:cNvPicPr preferRelativeResize="0">
            <a:picLocks/>
          </p:cNvPicPr>
          <p:nvPr/>
        </p:nvPicPr>
        <p:blipFill>
          <a:blip xmlns:r="http://schemas.openxmlformats.org/officeDocument/2006/relationships" r:embed="rId1">
            <a:alphaModFix/>
          </a:blip>
          <a:stretch>
            <a:fillRect/>
          </a:stretch>
        </p:blipFill>
        <p:spPr>
          <a:xfrm>
            <a:off x="307500" y="6930352"/>
            <a:ext cx="4543500" cy="2492400"/>
          </a:xfrm>
          <a:prstGeom prst="flowChartAlternateProcess"/>
          <a:noFill/>
          <a:ln>
            <a:noFill/>
          </a:ln>
        </p:spPr>
      </p:pic>
      <p:sp>
        <p:nvSpPr>
          <p:cNvPr id="1048597" name="Google Shape;79;p3"/>
          <p:cNvSpPr/>
          <p:nvPr/>
        </p:nvSpPr>
        <p:spPr>
          <a:xfrm>
            <a:off x="6745074" y="7320562"/>
            <a:ext cx="4543324" cy="2492375"/>
          </a:xfrm>
          <a:custGeom>
            <a:avLst/>
            <a:ah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6" name="Google Shape;80;p3"/>
          <p:cNvPicPr preferRelativeResize="0">
            <a:picLocks/>
          </p:cNvPicPr>
          <p:nvPr/>
        </p:nvPicPr>
        <p:blipFill rotWithShape="1">
          <a:blip xmlns:r="http://schemas.openxmlformats.org/officeDocument/2006/relationships" r:embed="rId2">
            <a:alphaModFix/>
          </a:blip>
          <a:srcRect l="631" r="622"/>
          <a:stretch>
            <a:fillRect/>
          </a:stretch>
        </p:blipFill>
        <p:spPr>
          <a:xfrm>
            <a:off x="6568425" y="7121564"/>
            <a:ext cx="4543500" cy="2492400"/>
          </a:xfrm>
          <a:prstGeom prst="flowChartAlternateProcess"/>
          <a:noFill/>
          <a:ln>
            <a:noFill/>
          </a:ln>
        </p:spPr>
      </p:pic>
      <p:sp>
        <p:nvSpPr>
          <p:cNvPr id="1048598" name="Google Shape;81;p3"/>
          <p:cNvSpPr/>
          <p:nvPr/>
        </p:nvSpPr>
        <p:spPr>
          <a:xfrm>
            <a:off x="13025899" y="7234187"/>
            <a:ext cx="4543324" cy="2492375"/>
          </a:xfrm>
          <a:custGeom>
            <a:avLst/>
            <a:ahLst/>
            <a:rect l="l" t="t" r="r" b="b"/>
            <a:pathLst>
              <a:path w="11287761" h="6350000" extrusionOk="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pic>
        <p:nvPicPr>
          <p:cNvPr id="2097157" name="Google Shape;82;p3"/>
          <p:cNvPicPr preferRelativeResize="0">
            <a:picLocks/>
          </p:cNvPicPr>
          <p:nvPr/>
        </p:nvPicPr>
        <p:blipFill rotWithShape="1">
          <a:blip xmlns:r="http://schemas.openxmlformats.org/officeDocument/2006/relationships" r:embed="rId3">
            <a:alphaModFix/>
          </a:blip>
          <a:srcRect t="22573" b="22568"/>
          <a:stretch>
            <a:fillRect/>
          </a:stretch>
        </p:blipFill>
        <p:spPr>
          <a:xfrm>
            <a:off x="12829350" y="7022077"/>
            <a:ext cx="4543500" cy="2492400"/>
          </a:xfrm>
          <a:prstGeom prst="flowChartAlternateProcess"/>
          <a:noFill/>
          <a:ln>
            <a:noFill/>
          </a:ln>
        </p:spPr>
      </p:pic>
      <p:sp>
        <p:nvSpPr>
          <p:cNvPr id="1048599" name="Google Shape;83;p3"/>
          <p:cNvSpPr/>
          <p:nvPr/>
        </p:nvSpPr>
        <p:spPr>
          <a:xfrm>
            <a:off x="7508870" y="1332375"/>
            <a:ext cx="2662610" cy="740690"/>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4">
              <a:alphaModFix/>
            </a:blip>
            <a:stretch>
              <a:fillRect/>
            </a:stretch>
          </a:blipFill>
          <a:ln>
            <a:noFill/>
          </a:ln>
        </p:spPr>
        <p:txBody>
          <a:bodyPr/>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1" name="Shape 87"/>
        <p:cNvGrpSpPr/>
        <p:nvPr/>
      </p:nvGrpSpPr>
      <p:grpSpPr>
        <a:xfrm>
          <a:off x="0" y="0"/>
          <a:ext cx="0" cy="0"/>
          <a:chOff x="0" y="0"/>
          <a:chExt cx="0" cy="0"/>
        </a:xfrm>
      </p:grpSpPr>
      <p:sp>
        <p:nvSpPr>
          <p:cNvPr id="1048602" name="Google Shape;88;g282e7913630_1_46"/>
          <p:cNvSpPr txBox="1"/>
          <p:nvPr/>
        </p:nvSpPr>
        <p:spPr>
          <a:xfrm>
            <a:off x="4976525" y="1345100"/>
            <a:ext cx="12652800" cy="24075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300" lang="en-US">
                <a:solidFill>
                  <a:srgbClr val="9400FF"/>
                </a:solidFill>
              </a:rPr>
              <a:t>Introduction to Food Inventory Management in Restaurants.</a:t>
            </a:r>
            <a:endParaRPr b="1" sz="2300">
              <a:solidFill>
                <a:srgbClr val="9400FF"/>
              </a:solidFill>
            </a:endParaRPr>
          </a:p>
          <a:p>
            <a:pPr algn="l" indent="0" lvl="0" marL="0" rtl="0">
              <a:spcBef>
                <a:spcPts val="0"/>
              </a:spcBef>
              <a:spcAft>
                <a:spcPts val="0"/>
              </a:spcAft>
              <a:buNone/>
            </a:pPr>
            <a:endParaRPr b="1" sz="2300">
              <a:solidFill>
                <a:srgbClr val="27005D"/>
              </a:solidFill>
            </a:endParaRPr>
          </a:p>
          <a:p>
            <a:pPr algn="l" indent="0" lvl="0" marL="0" rtl="0">
              <a:spcBef>
                <a:spcPts val="0"/>
              </a:spcBef>
              <a:spcAft>
                <a:spcPts val="0"/>
              </a:spcAft>
              <a:buNone/>
            </a:pPr>
            <a:r>
              <a:rPr sz="2200" lang="en-US">
                <a:solidFill>
                  <a:srgbClr val="27005D"/>
                </a:solidFill>
              </a:rPr>
              <a:t>Food inventory management is crucial in restaurants, impacting cost control, food safety, and sustainability. It involves procurement, tracking, and forecasting to ensure the availability of fresh ingredients while minimizing waste. Modern technology, like inventory software, aids in real-time monitoring. Restaurants must also consider sustainability, local sourcing, and waste reduction to meet changing consumer demands. Challenges include cost control and adapting to industry trends.</a:t>
            </a:r>
            <a:endParaRPr sz="2200">
              <a:solidFill>
                <a:srgbClr val="27005D"/>
              </a:solidFill>
            </a:endParaRPr>
          </a:p>
        </p:txBody>
      </p:sp>
      <p:sp>
        <p:nvSpPr>
          <p:cNvPr id="1048603" name="Google Shape;89;g282e7913630_1_46"/>
          <p:cNvSpPr/>
          <p:nvPr/>
        </p:nvSpPr>
        <p:spPr>
          <a:xfrm>
            <a:off x="1037972" y="852482"/>
            <a:ext cx="3279889" cy="2986735"/>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endParaRPr>
              <a:solidFill>
                <a:srgbClr val="AED2FF"/>
              </a:solidFill>
            </a:endParaRPr>
          </a:p>
        </p:txBody>
      </p:sp>
      <p:sp>
        <p:nvSpPr>
          <p:cNvPr id="1048604" name="Google Shape;90;g282e7913630_1_46"/>
          <p:cNvSpPr txBox="1"/>
          <p:nvPr/>
        </p:nvSpPr>
        <p:spPr>
          <a:xfrm>
            <a:off x="1037975" y="4491625"/>
            <a:ext cx="12652800" cy="2407500"/>
          </a:xfrm>
          <a:prstGeom prst="rect"/>
          <a:noFill/>
          <a:ln>
            <a:noFill/>
          </a:ln>
        </p:spPr>
        <p:txBody>
          <a:bodyPr anchor="t" anchorCtr="0" bIns="91425" lIns="91425" rIns="91425" spcFirstLastPara="1" tIns="91425" wrap="square">
            <a:noAutofit/>
          </a:bodyPr>
          <a:p>
            <a:pPr algn="r" indent="0" lvl="0" marL="0" rtl="0">
              <a:spcBef>
                <a:spcPts val="0"/>
              </a:spcBef>
              <a:spcAft>
                <a:spcPts val="0"/>
              </a:spcAft>
              <a:buNone/>
            </a:pPr>
            <a:r>
              <a:rPr b="1" sz="2300" lang="en-US">
                <a:solidFill>
                  <a:srgbClr val="9400FF"/>
                </a:solidFill>
              </a:rPr>
              <a:t>Discussion of food waste reduction efforts in the hospitality sector.</a:t>
            </a:r>
            <a:endParaRPr b="1" sz="2300">
              <a:solidFill>
                <a:srgbClr val="9400FF"/>
              </a:solidFill>
            </a:endParaRPr>
          </a:p>
          <a:p>
            <a:pPr algn="r" indent="0" lvl="0" marL="0" rtl="0">
              <a:spcBef>
                <a:spcPts val="0"/>
              </a:spcBef>
              <a:spcAft>
                <a:spcPts val="0"/>
              </a:spcAft>
              <a:buNone/>
            </a:pPr>
            <a:endParaRPr b="1" sz="2300">
              <a:solidFill>
                <a:srgbClr val="27005D"/>
              </a:solidFill>
            </a:endParaRPr>
          </a:p>
          <a:p>
            <a:pPr algn="r" indent="0" lvl="0" marL="0" rtl="0">
              <a:spcBef>
                <a:spcPts val="0"/>
              </a:spcBef>
              <a:spcAft>
                <a:spcPts val="0"/>
              </a:spcAft>
              <a:buNone/>
            </a:pPr>
            <a:r>
              <a:rPr sz="2200" lang="en-US">
                <a:solidFill>
                  <a:srgbClr val="27005D"/>
                </a:solidFill>
              </a:rPr>
              <a:t>In the hospitality sector, which includes restaurants, hotels, and catering services, has recently become more aware of its significant role in creating food waste.There efforts to reduce food waste have gained momentum due to ethical and environmental concerns. Strategies include source reduction through better menu planning and portion control, donations to charities, technology-driven help, staff training, and the implementation of responsible food waste laws and rules.</a:t>
            </a:r>
            <a:endParaRPr sz="2200">
              <a:solidFill>
                <a:srgbClr val="27005D"/>
              </a:solidFill>
            </a:endParaRPr>
          </a:p>
        </p:txBody>
      </p:sp>
      <p:sp>
        <p:nvSpPr>
          <p:cNvPr id="1048605" name="Google Shape;91;g282e7913630_1_46"/>
          <p:cNvSpPr/>
          <p:nvPr/>
        </p:nvSpPr>
        <p:spPr>
          <a:xfrm>
            <a:off x="14349447" y="4158694"/>
            <a:ext cx="3279889" cy="2986735"/>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6" name="Google Shape;92;g282e7913630_1_46"/>
          <p:cNvSpPr txBox="1"/>
          <p:nvPr/>
        </p:nvSpPr>
        <p:spPr>
          <a:xfrm>
            <a:off x="4976525" y="7551525"/>
            <a:ext cx="12652800" cy="24075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300" lang="en-US">
                <a:solidFill>
                  <a:srgbClr val="9400FF"/>
                </a:solidFill>
              </a:rPr>
              <a:t>The role of AI and data science in optimizing inventory management.</a:t>
            </a:r>
            <a:endParaRPr b="1" sz="2300">
              <a:solidFill>
                <a:srgbClr val="9400FF"/>
              </a:solidFill>
            </a:endParaRPr>
          </a:p>
          <a:p>
            <a:pPr algn="l" indent="0" lvl="0" marL="0" rtl="0">
              <a:spcBef>
                <a:spcPts val="0"/>
              </a:spcBef>
              <a:spcAft>
                <a:spcPts val="0"/>
              </a:spcAft>
              <a:buNone/>
            </a:pPr>
            <a:endParaRPr b="1" sz="2300">
              <a:solidFill>
                <a:srgbClr val="27005D"/>
              </a:solidFill>
            </a:endParaRPr>
          </a:p>
          <a:p>
            <a:pPr algn="l" indent="0" lvl="0" marL="0" rtl="0">
              <a:spcBef>
                <a:spcPts val="0"/>
              </a:spcBef>
              <a:spcAft>
                <a:spcPts val="0"/>
              </a:spcAft>
              <a:buNone/>
            </a:pPr>
            <a:r>
              <a:rPr sz="2200" lang="en-US">
                <a:solidFill>
                  <a:srgbClr val="27005D"/>
                </a:solidFill>
              </a:rPr>
              <a:t>AI and data science have revolutionized inventory management by providing advanced tools and techniques to optimize processes across industries. AI-driven demand forecasting enables precise stock level predictions, minimizing overstock and stockout risks. Data science algorithms categorize items, allowing tailored inventory strategies. Real-time visibility, dynamic pricing, and risk assessment enhance efficiency and adaptability.</a:t>
            </a:r>
            <a:endParaRPr sz="2200" u="sng">
              <a:solidFill>
                <a:srgbClr val="27005D"/>
              </a:solidFill>
            </a:endParaRPr>
          </a:p>
        </p:txBody>
      </p:sp>
      <p:sp>
        <p:nvSpPr>
          <p:cNvPr id="1048607" name="Google Shape;93;g282e7913630_1_46"/>
          <p:cNvSpPr/>
          <p:nvPr/>
        </p:nvSpPr>
        <p:spPr>
          <a:xfrm>
            <a:off x="1037972" y="7186319"/>
            <a:ext cx="3279889" cy="2986735"/>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chemeClr val="dk1"/>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08" name="Google Shape;94;g282e7913630_1_46"/>
          <p:cNvSpPr txBox="1"/>
          <p:nvPr/>
        </p:nvSpPr>
        <p:spPr>
          <a:xfrm>
            <a:off x="4685403" y="88900"/>
            <a:ext cx="89172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Literature Review</a:t>
            </a:r>
            <a:endParaRPr b="1">
              <a:solidFill>
                <a:srgbClr val="004AAD"/>
              </a:solidFill>
            </a:endParaRPr>
          </a:p>
        </p:txBody>
      </p:sp>
      <p:pic>
        <p:nvPicPr>
          <p:cNvPr id="2097158" name="Google Shape;95;g282e7913630_1_46"/>
          <p:cNvPicPr preferRelativeResize="0">
            <a:picLocks/>
          </p:cNvPicPr>
          <p:nvPr/>
        </p:nvPicPr>
        <p:blipFill>
          <a:blip xmlns:r="http://schemas.openxmlformats.org/officeDocument/2006/relationships" r:embed="rId1">
            <a:alphaModFix/>
          </a:blip>
          <a:stretch>
            <a:fillRect/>
          </a:stretch>
        </p:blipFill>
        <p:spPr>
          <a:xfrm>
            <a:off x="14597875" y="4394588"/>
            <a:ext cx="3609600" cy="2407500"/>
          </a:xfrm>
          <a:prstGeom prst="roundRect">
            <a:avLst>
              <a:gd name="adj" fmla="val 16667"/>
            </a:avLst>
          </a:prstGeom>
          <a:noFill/>
          <a:ln>
            <a:noFill/>
          </a:ln>
        </p:spPr>
      </p:pic>
      <p:pic>
        <p:nvPicPr>
          <p:cNvPr id="2097159" name="Google Shape;96;g282e7913630_1_46"/>
          <p:cNvPicPr preferRelativeResize="0">
            <a:picLocks/>
          </p:cNvPicPr>
          <p:nvPr/>
        </p:nvPicPr>
        <p:blipFill rotWithShape="1">
          <a:blip xmlns:r="http://schemas.openxmlformats.org/officeDocument/2006/relationships" r:embed="rId2">
            <a:alphaModFix/>
          </a:blip>
          <a:srcRect/>
          <a:stretch>
            <a:fillRect/>
          </a:stretch>
        </p:blipFill>
        <p:spPr>
          <a:xfrm>
            <a:off x="429675" y="7475938"/>
            <a:ext cx="3609600" cy="2407500"/>
          </a:xfrm>
          <a:prstGeom prst="roundRect">
            <a:avLst>
              <a:gd name="adj" fmla="val 16667"/>
            </a:avLst>
          </a:prstGeom>
          <a:noFill/>
          <a:ln>
            <a:noFill/>
          </a:ln>
        </p:spPr>
      </p:pic>
      <p:pic>
        <p:nvPicPr>
          <p:cNvPr id="2097160" name="Google Shape;97;g282e7913630_1_46"/>
          <p:cNvPicPr preferRelativeResize="0">
            <a:picLocks/>
          </p:cNvPicPr>
          <p:nvPr/>
        </p:nvPicPr>
        <p:blipFill rotWithShape="1">
          <a:blip xmlns:r="http://schemas.openxmlformats.org/officeDocument/2006/relationships" r:embed="rId3">
            <a:alphaModFix/>
          </a:blip>
          <a:srcRect/>
          <a:stretch>
            <a:fillRect/>
          </a:stretch>
        </p:blipFill>
        <p:spPr>
          <a:xfrm>
            <a:off x="429675" y="1142089"/>
            <a:ext cx="3609600" cy="2407500"/>
          </a:xfrm>
          <a:prstGeom prst="roundRect">
            <a:avLst>
              <a:gd name="adj" fmla="val 16667"/>
            </a:avLst>
          </a:prstGeom>
          <a:noFill/>
          <a:ln>
            <a:noFill/>
          </a:ln>
        </p:spPr>
      </p:pic>
      <p:sp>
        <p:nvSpPr>
          <p:cNvPr id="1048609" name="Google Shape;98;g282e7913630_1_46"/>
          <p:cNvSpPr/>
          <p:nvPr/>
        </p:nvSpPr>
        <p:spPr>
          <a:xfrm>
            <a:off x="7036700" y="852475"/>
            <a:ext cx="3827502" cy="496262"/>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4">
              <a:alphaModFix/>
            </a:blip>
            <a:stretch>
              <a:fillRect/>
            </a:stretch>
          </a:blipFill>
          <a:ln>
            <a:noFill/>
          </a:ln>
        </p:spPr>
        <p:txBody>
          <a:bodyPr/>
          <a:p>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102"/>
        <p:cNvGrpSpPr/>
        <p:nvPr/>
      </p:nvGrpSpPr>
      <p:grpSpPr>
        <a:xfrm>
          <a:off x="0" y="0"/>
          <a:ext cx="0" cy="0"/>
          <a:chOff x="0" y="0"/>
          <a:chExt cx="0" cy="0"/>
        </a:xfrm>
      </p:grpSpPr>
      <p:sp>
        <p:nvSpPr>
          <p:cNvPr id="1048612" name="Google Shape;103;g282e7913630_1_357"/>
          <p:cNvSpPr txBox="1"/>
          <p:nvPr/>
        </p:nvSpPr>
        <p:spPr>
          <a:xfrm>
            <a:off x="4317850" y="467250"/>
            <a:ext cx="12652800" cy="18504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300" lang="en-US">
                <a:solidFill>
                  <a:srgbClr val="9400FF"/>
                </a:solidFill>
              </a:rPr>
              <a:t>AI applications used in the Restaurant industry.</a:t>
            </a:r>
            <a:endParaRPr b="1" sz="2300">
              <a:solidFill>
                <a:srgbClr val="9400FF"/>
              </a:solidFill>
            </a:endParaRPr>
          </a:p>
          <a:p>
            <a:pPr algn="l" indent="0" lvl="0" marL="0" rtl="0">
              <a:spcBef>
                <a:spcPts val="0"/>
              </a:spcBef>
              <a:spcAft>
                <a:spcPts val="0"/>
              </a:spcAft>
              <a:buNone/>
            </a:pPr>
            <a:endParaRPr b="1" sz="2300">
              <a:solidFill>
                <a:srgbClr val="27005D"/>
              </a:solidFill>
            </a:endParaRPr>
          </a:p>
          <a:p>
            <a:pPr algn="l" indent="0" lvl="0" marL="0" rtl="0">
              <a:spcBef>
                <a:spcPts val="0"/>
              </a:spcBef>
              <a:spcAft>
                <a:spcPts val="0"/>
              </a:spcAft>
              <a:buNone/>
            </a:pPr>
            <a:r>
              <a:rPr sz="2200" lang="en-US">
                <a:solidFill>
                  <a:srgbClr val="27005D"/>
                </a:solidFill>
              </a:rPr>
              <a:t>AI is revolutionizing the restaurant industry with voice-assisted ordering, AI phone answering, smart staff scheduling, and automated marketing. AI-powered tools can handle routine tasks, easing the burden on employees. These innovations streamline operations, enhance customer service, and optimize resource management..</a:t>
            </a:r>
            <a:endParaRPr sz="2200">
              <a:solidFill>
                <a:srgbClr val="27005D"/>
              </a:solidFill>
            </a:endParaRPr>
          </a:p>
        </p:txBody>
      </p:sp>
      <p:sp>
        <p:nvSpPr>
          <p:cNvPr id="1048613" name="Google Shape;104;g282e7913630_1_357"/>
          <p:cNvSpPr/>
          <p:nvPr/>
        </p:nvSpPr>
        <p:spPr>
          <a:xfrm>
            <a:off x="1021999" y="450596"/>
            <a:ext cx="2798242" cy="2323884"/>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4" name="Google Shape;105;g282e7913630_1_357"/>
          <p:cNvSpPr txBox="1"/>
          <p:nvPr/>
        </p:nvSpPr>
        <p:spPr>
          <a:xfrm>
            <a:off x="1585800" y="2901188"/>
            <a:ext cx="12652800" cy="1776600"/>
          </a:xfrm>
          <a:prstGeom prst="rect"/>
          <a:noFill/>
          <a:ln>
            <a:noFill/>
          </a:ln>
        </p:spPr>
        <p:txBody>
          <a:bodyPr anchor="t" anchorCtr="0" bIns="91425" lIns="91425" rIns="91425" spcFirstLastPara="1" tIns="91425" wrap="square">
            <a:noAutofit/>
          </a:bodyPr>
          <a:p>
            <a:pPr algn="r" indent="0" lvl="0" marL="0" rtl="0">
              <a:spcBef>
                <a:spcPts val="0"/>
              </a:spcBef>
              <a:spcAft>
                <a:spcPts val="0"/>
              </a:spcAft>
              <a:buNone/>
            </a:pPr>
            <a:r>
              <a:rPr b="1" sz="2300" lang="en-US">
                <a:solidFill>
                  <a:srgbClr val="9400FF"/>
                </a:solidFill>
              </a:rPr>
              <a:t>The significance of demand prediction models in reducing food waste.</a:t>
            </a:r>
            <a:endParaRPr b="1" sz="2300">
              <a:solidFill>
                <a:srgbClr val="9400FF"/>
              </a:solidFill>
            </a:endParaRPr>
          </a:p>
          <a:p>
            <a:pPr algn="r" indent="0" lvl="0" marL="0" rtl="0">
              <a:spcBef>
                <a:spcPts val="0"/>
              </a:spcBef>
              <a:spcAft>
                <a:spcPts val="0"/>
              </a:spcAft>
              <a:buNone/>
            </a:pPr>
            <a:endParaRPr b="1" sz="2300">
              <a:solidFill>
                <a:srgbClr val="27005D"/>
              </a:solidFill>
            </a:endParaRPr>
          </a:p>
          <a:p>
            <a:pPr algn="r" indent="0" lvl="0" marL="0" rtl="0">
              <a:spcBef>
                <a:spcPts val="0"/>
              </a:spcBef>
              <a:spcAft>
                <a:spcPts val="0"/>
              </a:spcAft>
              <a:buNone/>
            </a:pPr>
            <a:r>
              <a:rPr sz="2200" lang="en-US">
                <a:solidFill>
                  <a:srgbClr val="27005D"/>
                </a:solidFill>
              </a:rPr>
              <a:t>Every 1% increase in improved demand forecasting results in a 2% reduction in cost. Demand prediction models are vital for reducing food waste in the food industry. They minimize overproduction, reduce spoilage, offer financial benefits, and enhance menu planning, resulting in cost savings and improved customer satisfaction.</a:t>
            </a:r>
            <a:endParaRPr sz="2200" u="sng">
              <a:solidFill>
                <a:srgbClr val="27005D"/>
              </a:solidFill>
            </a:endParaRPr>
          </a:p>
        </p:txBody>
      </p:sp>
      <p:sp>
        <p:nvSpPr>
          <p:cNvPr id="1048615" name="Google Shape;106;g282e7913630_1_357"/>
          <p:cNvSpPr txBox="1"/>
          <p:nvPr/>
        </p:nvSpPr>
        <p:spPr>
          <a:xfrm>
            <a:off x="4317850" y="5285009"/>
            <a:ext cx="12652800" cy="1776600"/>
          </a:xfrm>
          <a:prstGeom prst="rect"/>
          <a:noFill/>
          <a:ln>
            <a:noFill/>
          </a:ln>
        </p:spPr>
        <p:txBody>
          <a:bodyPr anchor="t" anchorCtr="0" bIns="91425" lIns="91425" rIns="91425" spcFirstLastPara="1" tIns="91425" wrap="square">
            <a:noAutofit/>
          </a:bodyPr>
          <a:p>
            <a:pPr algn="l" indent="0" lvl="0" marL="0" rtl="0">
              <a:spcBef>
                <a:spcPts val="0"/>
              </a:spcBef>
              <a:spcAft>
                <a:spcPts val="0"/>
              </a:spcAft>
              <a:buNone/>
            </a:pPr>
            <a:r>
              <a:rPr b="1" sz="2200" lang="en-US">
                <a:solidFill>
                  <a:srgbClr val="9400FF"/>
                </a:solidFill>
              </a:rPr>
              <a:t>The use of alert mechanisms in inventory management and their impact on food waste reduction.</a:t>
            </a:r>
            <a:endParaRPr b="1" sz="2200">
              <a:solidFill>
                <a:srgbClr val="9400FF"/>
              </a:solidFill>
            </a:endParaRPr>
          </a:p>
          <a:p>
            <a:pPr algn="l" indent="0" lvl="0" marL="0" rtl="0">
              <a:spcBef>
                <a:spcPts val="0"/>
              </a:spcBef>
              <a:spcAft>
                <a:spcPts val="0"/>
              </a:spcAft>
              <a:buNone/>
            </a:pPr>
            <a:endParaRPr b="1" sz="2200">
              <a:solidFill>
                <a:srgbClr val="27005D"/>
              </a:solidFill>
            </a:endParaRPr>
          </a:p>
          <a:p>
            <a:pPr algn="l" indent="0" lvl="0" marL="0" rtl="0">
              <a:spcBef>
                <a:spcPts val="0"/>
              </a:spcBef>
              <a:spcAft>
                <a:spcPts val="0"/>
              </a:spcAft>
              <a:buNone/>
            </a:pPr>
            <a:r>
              <a:rPr sz="2100" lang="en-US">
                <a:solidFill>
                  <a:srgbClr val="27005D"/>
                </a:solidFill>
              </a:rPr>
              <a:t>Alert mechanisms in inventory management are essential for waste reduction, promoting proactive and efficient operations. They prevent stockouts and overstocking, enhance shelf life management, and ensure quality control, ultimately minimizing environmental and financial costs associated with waste.</a:t>
            </a:r>
            <a:endParaRPr sz="2100" u="sng">
              <a:solidFill>
                <a:srgbClr val="27005D"/>
              </a:solidFill>
            </a:endParaRPr>
          </a:p>
        </p:txBody>
      </p:sp>
      <p:sp>
        <p:nvSpPr>
          <p:cNvPr id="1048616" name="Google Shape;107;g282e7913630_1_357"/>
          <p:cNvSpPr/>
          <p:nvPr/>
        </p:nvSpPr>
        <p:spPr>
          <a:xfrm>
            <a:off x="14585299" y="2858071"/>
            <a:ext cx="2798242" cy="2323884"/>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7" name="Google Shape;108;g282e7913630_1_357"/>
          <p:cNvSpPr/>
          <p:nvPr/>
        </p:nvSpPr>
        <p:spPr>
          <a:xfrm>
            <a:off x="1021999" y="5261321"/>
            <a:ext cx="2798242" cy="2323884"/>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8" name="Google Shape;109;g282e7913630_1_357"/>
          <p:cNvSpPr/>
          <p:nvPr/>
        </p:nvSpPr>
        <p:spPr>
          <a:xfrm>
            <a:off x="14697899" y="7668796"/>
            <a:ext cx="2798242" cy="2323884"/>
          </a:xfrm>
          <a:custGeom>
            <a:avLst/>
            <a:ahLst/>
            <a:rect l="l" t="t" r="r" b="b"/>
            <a:pathLst>
              <a:path w="6350000" h="6350000" extrusionOk="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AED2FF"/>
          </a:solidFill>
          <a:ln w="12700" cap="flat" cmpd="sng">
            <a:solidFill>
              <a:srgbClr val="000000"/>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19" name="Google Shape;110;g282e7913630_1_357"/>
          <p:cNvSpPr txBox="1"/>
          <p:nvPr/>
        </p:nvSpPr>
        <p:spPr>
          <a:xfrm>
            <a:off x="1758100" y="7668800"/>
            <a:ext cx="12652800" cy="1776600"/>
          </a:xfrm>
          <a:prstGeom prst="rect"/>
          <a:noFill/>
          <a:ln>
            <a:noFill/>
          </a:ln>
        </p:spPr>
        <p:txBody>
          <a:bodyPr anchor="t" anchorCtr="0" bIns="91425" lIns="91425" rIns="91425" spcFirstLastPara="1" tIns="91425" wrap="square">
            <a:noAutofit/>
          </a:bodyPr>
          <a:p>
            <a:pPr algn="r" indent="0" lvl="0" marL="0" rtl="0">
              <a:spcBef>
                <a:spcPts val="0"/>
              </a:spcBef>
              <a:spcAft>
                <a:spcPts val="0"/>
              </a:spcAft>
              <a:buNone/>
            </a:pPr>
            <a:r>
              <a:rPr b="1" sz="2200" lang="en-US">
                <a:solidFill>
                  <a:srgbClr val="9400FF"/>
                </a:solidFill>
              </a:rPr>
              <a:t>How recommendation systems are employed to enhance customer experience and reduce waste.</a:t>
            </a:r>
            <a:endParaRPr b="1" sz="2200">
              <a:solidFill>
                <a:srgbClr val="9400FF"/>
              </a:solidFill>
            </a:endParaRPr>
          </a:p>
          <a:p>
            <a:pPr algn="r" indent="0" lvl="0" marL="0" rtl="0">
              <a:spcBef>
                <a:spcPts val="0"/>
              </a:spcBef>
              <a:spcAft>
                <a:spcPts val="0"/>
              </a:spcAft>
              <a:buNone/>
            </a:pPr>
            <a:endParaRPr b="1" sz="2200">
              <a:solidFill>
                <a:srgbClr val="27005D"/>
              </a:solidFill>
            </a:endParaRPr>
          </a:p>
          <a:p>
            <a:pPr algn="r" indent="0" lvl="0" marL="0" rtl="0">
              <a:spcBef>
                <a:spcPts val="0"/>
              </a:spcBef>
              <a:spcAft>
                <a:spcPts val="0"/>
              </a:spcAft>
              <a:buNone/>
            </a:pPr>
            <a:r>
              <a:rPr sz="2100" lang="en-US">
                <a:solidFill>
                  <a:srgbClr val="27005D"/>
                </a:solidFill>
              </a:rPr>
              <a:t>Recommendation systems in the food industry enhance customer experiences by offering personalized menu suggestions and contribute to waste reduction through improved inventory management and dynamic pricing. These systems benefit both customers and businesses by reducing costs and environmental impact.</a:t>
            </a:r>
            <a:endParaRPr sz="2100" u="sng">
              <a:solidFill>
                <a:srgbClr val="27005D"/>
              </a:solidFill>
            </a:endParaRPr>
          </a:p>
        </p:txBody>
      </p:sp>
      <p:pic>
        <p:nvPicPr>
          <p:cNvPr id="2097161" name="Google Shape;111;g282e7913630_1_357"/>
          <p:cNvPicPr preferRelativeResize="0">
            <a:picLocks/>
          </p:cNvPicPr>
          <p:nvPr/>
        </p:nvPicPr>
        <p:blipFill rotWithShape="1">
          <a:blip xmlns:r="http://schemas.openxmlformats.org/officeDocument/2006/relationships" r:embed="rId1">
            <a:alphaModFix/>
          </a:blip>
          <a:srcRect l="69" r="69"/>
          <a:stretch>
            <a:fillRect/>
          </a:stretch>
        </p:blipFill>
        <p:spPr>
          <a:xfrm>
            <a:off x="14758025" y="3008912"/>
            <a:ext cx="2899800" cy="1934400"/>
          </a:xfrm>
          <a:prstGeom prst="roundRect">
            <a:avLst>
              <a:gd name="adj" fmla="val 16667"/>
            </a:avLst>
          </a:prstGeom>
          <a:noFill/>
          <a:ln>
            <a:noFill/>
          </a:ln>
        </p:spPr>
      </p:pic>
      <p:pic>
        <p:nvPicPr>
          <p:cNvPr id="2097162" name="Google Shape;112;g282e7913630_1_357"/>
          <p:cNvPicPr preferRelativeResize="0">
            <a:picLocks/>
          </p:cNvPicPr>
          <p:nvPr/>
        </p:nvPicPr>
        <p:blipFill rotWithShape="1">
          <a:blip xmlns:r="http://schemas.openxmlformats.org/officeDocument/2006/relationships" r:embed="rId2">
            <a:alphaModFix/>
          </a:blip>
          <a:srcRect l="39" r="49"/>
          <a:stretch>
            <a:fillRect/>
          </a:stretch>
        </p:blipFill>
        <p:spPr>
          <a:xfrm>
            <a:off x="716300" y="645350"/>
            <a:ext cx="2899800" cy="1934400"/>
          </a:xfrm>
          <a:prstGeom prst="roundRect">
            <a:avLst>
              <a:gd name="adj" fmla="val 16667"/>
            </a:avLst>
          </a:prstGeom>
          <a:noFill/>
          <a:ln>
            <a:noFill/>
          </a:ln>
        </p:spPr>
      </p:pic>
      <p:pic>
        <p:nvPicPr>
          <p:cNvPr id="2097163" name="Google Shape;113;g282e7913630_1_357"/>
          <p:cNvPicPr preferRelativeResize="0">
            <a:picLocks/>
          </p:cNvPicPr>
          <p:nvPr/>
        </p:nvPicPr>
        <p:blipFill rotWithShape="1">
          <a:blip xmlns:r="http://schemas.openxmlformats.org/officeDocument/2006/relationships" r:embed="rId3">
            <a:alphaModFix/>
          </a:blip>
          <a:srcRect t="16643" b="16649"/>
          <a:stretch>
            <a:fillRect/>
          </a:stretch>
        </p:blipFill>
        <p:spPr>
          <a:xfrm>
            <a:off x="716300" y="5456075"/>
            <a:ext cx="2899800" cy="1934400"/>
          </a:xfrm>
          <a:prstGeom prst="roundRect">
            <a:avLst>
              <a:gd name="adj" fmla="val 16667"/>
            </a:avLst>
          </a:prstGeom>
          <a:noFill/>
          <a:ln>
            <a:noFill/>
          </a:ln>
        </p:spPr>
      </p:pic>
      <p:pic>
        <p:nvPicPr>
          <p:cNvPr id="2097164" name="Google Shape;114;g282e7913630_1_357"/>
          <p:cNvPicPr preferRelativeResize="0">
            <a:picLocks/>
          </p:cNvPicPr>
          <p:nvPr/>
        </p:nvPicPr>
        <p:blipFill rotWithShape="1">
          <a:blip xmlns:r="http://schemas.openxmlformats.org/officeDocument/2006/relationships" r:embed="rId4">
            <a:alphaModFix/>
          </a:blip>
          <a:srcRect l="7139" r="7148"/>
          <a:stretch>
            <a:fillRect/>
          </a:stretch>
        </p:blipFill>
        <p:spPr>
          <a:xfrm>
            <a:off x="14956125" y="7863750"/>
            <a:ext cx="2899800" cy="1934400"/>
          </a:xfrm>
          <a:prstGeom prst="roundRect">
            <a:avLst>
              <a:gd name="adj" fmla="val 16667"/>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7" name="Shape 118"/>
        <p:cNvGrpSpPr/>
        <p:nvPr/>
      </p:nvGrpSpPr>
      <p:grpSpPr>
        <a:xfrm>
          <a:off x="0" y="0"/>
          <a:ext cx="0" cy="0"/>
          <a:chOff x="0" y="0"/>
          <a:chExt cx="0" cy="0"/>
        </a:xfrm>
      </p:grpSpPr>
      <p:sp>
        <p:nvSpPr>
          <p:cNvPr id="1048622" name="Google Shape;119;p6"/>
          <p:cNvSpPr txBox="1"/>
          <p:nvPr/>
        </p:nvSpPr>
        <p:spPr>
          <a:xfrm>
            <a:off x="4685453" y="765400"/>
            <a:ext cx="89172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Module-wise-Algorithm</a:t>
            </a:r>
            <a:endParaRPr b="1">
              <a:solidFill>
                <a:srgbClr val="004AAD"/>
              </a:solidFill>
            </a:endParaRPr>
          </a:p>
        </p:txBody>
      </p:sp>
      <p:grpSp>
        <p:nvGrpSpPr>
          <p:cNvPr id="48" name="Google Shape;120;p6"/>
          <p:cNvGrpSpPr/>
          <p:nvPr/>
        </p:nvGrpSpPr>
        <p:grpSpPr>
          <a:xfrm>
            <a:off x="159181" y="2948787"/>
            <a:ext cx="17927220" cy="6099857"/>
            <a:chOff x="772813" y="2897563"/>
            <a:chExt cx="16864742" cy="4741804"/>
          </a:xfrm>
        </p:grpSpPr>
        <p:sp>
          <p:nvSpPr>
            <p:cNvPr id="1048623" name="Google Shape;121;p6"/>
            <p:cNvSpPr/>
            <p:nvPr/>
          </p:nvSpPr>
          <p:spPr>
            <a:xfrm>
              <a:off x="14468900" y="5241625"/>
              <a:ext cx="3027727" cy="166544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624" name="Google Shape;122;p6"/>
            <p:cNvSpPr/>
            <p:nvPr/>
          </p:nvSpPr>
          <p:spPr>
            <a:xfrm>
              <a:off x="11080475" y="2897563"/>
              <a:ext cx="3027727" cy="166544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625" name="Google Shape;123;p6"/>
            <p:cNvSpPr/>
            <p:nvPr/>
          </p:nvSpPr>
          <p:spPr>
            <a:xfrm>
              <a:off x="7674650" y="5241625"/>
              <a:ext cx="3027727" cy="166544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626" name="Google Shape;124;p6"/>
            <p:cNvSpPr/>
            <p:nvPr/>
          </p:nvSpPr>
          <p:spPr>
            <a:xfrm>
              <a:off x="4130100" y="2952275"/>
              <a:ext cx="3027727" cy="166544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627" name="Google Shape;125;p6"/>
            <p:cNvSpPr/>
            <p:nvPr/>
          </p:nvSpPr>
          <p:spPr>
            <a:xfrm>
              <a:off x="772813" y="5241625"/>
              <a:ext cx="3027727" cy="1665445"/>
            </a:xfrm>
            <a:custGeom>
              <a:avLst/>
              <a:ahLst/>
              <a:rect l="l" t="t" r="r" b="b"/>
              <a:pathLst>
                <a:path w="3906745" h="2265912" extrusionOk="0">
                  <a:moveTo>
                    <a:pt x="0" y="0"/>
                  </a:moveTo>
                  <a:lnTo>
                    <a:pt x="3906745" y="0"/>
                  </a:lnTo>
                  <a:lnTo>
                    <a:pt x="3906745" y="2265912"/>
                  </a:lnTo>
                  <a:lnTo>
                    <a:pt x="0" y="2265912"/>
                  </a:lnTo>
                  <a:lnTo>
                    <a:pt x="0" y="0"/>
                  </a:lnTo>
                  <a:close/>
                </a:path>
              </a:pathLst>
            </a:custGeom>
            <a:blipFill rotWithShape="1">
              <a:blip xmlns:r="http://schemas.openxmlformats.org/officeDocument/2006/relationships" r:embed="rId1">
                <a:alphaModFix/>
              </a:blip>
              <a:stretch>
                <a:fillRect/>
              </a:stretch>
            </a:blipFill>
            <a:ln>
              <a:noFill/>
            </a:ln>
          </p:spPr>
          <p:txBody>
            <a:bodyPr/>
            <a:p>
              <a:endParaRPr lang="en-IN"/>
            </a:p>
          </p:txBody>
        </p:sp>
        <p:sp>
          <p:nvSpPr>
            <p:cNvPr id="1048628" name="Google Shape;126;p6"/>
            <p:cNvSpPr txBox="1"/>
            <p:nvPr/>
          </p:nvSpPr>
          <p:spPr>
            <a:xfrm>
              <a:off x="1115000" y="5976225"/>
              <a:ext cx="2547300" cy="552900"/>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2100" lang="en-US">
                  <a:solidFill>
                    <a:srgbClr val="27005D"/>
                  </a:solidFill>
                </a:rPr>
                <a:t>M1- Food Inventory Management</a:t>
              </a:r>
              <a:endParaRPr sz="2100">
                <a:solidFill>
                  <a:srgbClr val="27005D"/>
                </a:solidFill>
              </a:endParaRPr>
            </a:p>
          </p:txBody>
        </p:sp>
        <p:sp>
          <p:nvSpPr>
            <p:cNvPr id="1048629" name="Google Shape;127;p6"/>
            <p:cNvSpPr txBox="1"/>
            <p:nvPr/>
          </p:nvSpPr>
          <p:spPr>
            <a:xfrm>
              <a:off x="868949" y="7023275"/>
              <a:ext cx="2631000" cy="308048"/>
            </a:xfrm>
            <a:prstGeom prst="rect"/>
            <a:noFill/>
            <a:ln>
              <a:noFill/>
            </a:ln>
          </p:spPr>
          <p:txBody>
            <a:bodyPr anchor="t" anchorCtr="0" bIns="0" lIns="0" rIns="0" spcFirstLastPara="1" tIns="0" wrap="square">
              <a:spAutoFit/>
            </a:bodyPr>
            <a:p>
              <a:pPr algn="ctr" indent="0" lvl="0" marL="0" marR="0" rtl="0">
                <a:lnSpc>
                  <a:spcPct val="130011"/>
                </a:lnSpc>
                <a:spcBef>
                  <a:spcPts val="0"/>
                </a:spcBef>
                <a:spcAft>
                  <a:spcPts val="0"/>
                </a:spcAft>
                <a:buNone/>
              </a:pPr>
              <a:r>
                <a:rPr b="1" sz="2100" lang="en-US">
                  <a:solidFill>
                    <a:srgbClr val="9400FF"/>
                  </a:solidFill>
                </a:rPr>
                <a:t>by Image Recognition</a:t>
              </a:r>
              <a:endParaRPr b="1" sz="2100">
                <a:solidFill>
                  <a:srgbClr val="9400FF"/>
                </a:solidFill>
              </a:endParaRPr>
            </a:p>
          </p:txBody>
        </p:sp>
        <p:sp>
          <p:nvSpPr>
            <p:cNvPr id="1048630" name="Google Shape;128;p6"/>
            <p:cNvSpPr txBox="1"/>
            <p:nvPr/>
          </p:nvSpPr>
          <p:spPr>
            <a:xfrm>
              <a:off x="4370302" y="3429500"/>
              <a:ext cx="2547300" cy="552900"/>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2100" lang="en-US">
                  <a:solidFill>
                    <a:srgbClr val="27005D"/>
                  </a:solidFill>
                </a:rPr>
                <a:t>M2- Demand Prediction Model</a:t>
              </a:r>
              <a:endParaRPr sz="2100">
                <a:solidFill>
                  <a:srgbClr val="27005D"/>
                </a:solidFill>
              </a:endParaRPr>
            </a:p>
          </p:txBody>
        </p:sp>
        <p:sp>
          <p:nvSpPr>
            <p:cNvPr id="1048631" name="Google Shape;129;p6"/>
            <p:cNvSpPr txBox="1"/>
            <p:nvPr/>
          </p:nvSpPr>
          <p:spPr>
            <a:xfrm>
              <a:off x="4110038" y="4686663"/>
              <a:ext cx="3067800" cy="308049"/>
            </a:xfrm>
            <a:prstGeom prst="rect"/>
            <a:noFill/>
            <a:ln>
              <a:noFill/>
            </a:ln>
          </p:spPr>
          <p:txBody>
            <a:bodyPr anchor="t" anchorCtr="0" bIns="0" lIns="0" rIns="0" spcFirstLastPara="1" tIns="0" wrap="square">
              <a:spAutoFit/>
            </a:bodyPr>
            <a:p>
              <a:pPr algn="ctr" indent="0" lvl="0" marL="0" marR="0" rtl="0">
                <a:lnSpc>
                  <a:spcPct val="130011"/>
                </a:lnSpc>
                <a:spcBef>
                  <a:spcPts val="0"/>
                </a:spcBef>
                <a:spcAft>
                  <a:spcPts val="0"/>
                </a:spcAft>
                <a:buNone/>
              </a:pPr>
              <a:r>
                <a:rPr b="1" sz="2100" lang="en-US">
                  <a:solidFill>
                    <a:srgbClr val="9400FF"/>
                  </a:solidFill>
                </a:rPr>
                <a:t>by ML (Demand Prediction)</a:t>
              </a:r>
              <a:endParaRPr b="1" sz="2100">
                <a:solidFill>
                  <a:srgbClr val="9400FF"/>
                </a:solidFill>
              </a:endParaRPr>
            </a:p>
          </p:txBody>
        </p:sp>
        <p:sp>
          <p:nvSpPr>
            <p:cNvPr id="1048632" name="Google Shape;130;p6"/>
            <p:cNvSpPr txBox="1"/>
            <p:nvPr/>
          </p:nvSpPr>
          <p:spPr>
            <a:xfrm>
              <a:off x="7725100" y="5718850"/>
              <a:ext cx="2926800" cy="552900"/>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2100" lang="en-US">
                  <a:solidFill>
                    <a:srgbClr val="27005D"/>
                  </a:solidFill>
                </a:rPr>
                <a:t>M3-Recommendation System</a:t>
              </a:r>
              <a:endParaRPr sz="2100">
                <a:solidFill>
                  <a:srgbClr val="27005D"/>
                </a:solidFill>
              </a:endParaRPr>
            </a:p>
          </p:txBody>
        </p:sp>
        <p:sp>
          <p:nvSpPr>
            <p:cNvPr id="1048633" name="Google Shape;131;p6"/>
            <p:cNvSpPr txBox="1"/>
            <p:nvPr/>
          </p:nvSpPr>
          <p:spPr>
            <a:xfrm>
              <a:off x="7725100" y="6983013"/>
              <a:ext cx="2926800" cy="616096"/>
            </a:xfrm>
            <a:prstGeom prst="rect"/>
            <a:noFill/>
            <a:ln>
              <a:noFill/>
            </a:ln>
          </p:spPr>
          <p:txBody>
            <a:bodyPr anchor="t" anchorCtr="0" bIns="0" lIns="0" rIns="0" spcFirstLastPara="1" tIns="0" wrap="square">
              <a:spAutoFit/>
            </a:bodyPr>
            <a:p>
              <a:pPr algn="ctr" indent="0" lvl="0" marL="0" marR="0" rtl="0">
                <a:lnSpc>
                  <a:spcPct val="130011"/>
                </a:lnSpc>
                <a:spcBef>
                  <a:spcPts val="0"/>
                </a:spcBef>
                <a:spcAft>
                  <a:spcPts val="0"/>
                </a:spcAft>
                <a:buNone/>
              </a:pPr>
              <a:r>
                <a:rPr b="1" sz="2100" lang="en-US">
                  <a:solidFill>
                    <a:srgbClr val="9400FF"/>
                  </a:solidFill>
                </a:rPr>
                <a:t>by Recommendation Algorithm</a:t>
              </a:r>
              <a:endParaRPr b="1" sz="2100">
                <a:solidFill>
                  <a:srgbClr val="9400FF"/>
                </a:solidFill>
              </a:endParaRPr>
            </a:p>
          </p:txBody>
        </p:sp>
        <p:sp>
          <p:nvSpPr>
            <p:cNvPr id="1048634" name="Google Shape;132;p6"/>
            <p:cNvSpPr txBox="1"/>
            <p:nvPr/>
          </p:nvSpPr>
          <p:spPr>
            <a:xfrm>
              <a:off x="14468924" y="5718839"/>
              <a:ext cx="2976900" cy="552900"/>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2100" lang="en-US">
                  <a:solidFill>
                    <a:srgbClr val="27005D"/>
                  </a:solidFill>
                </a:rPr>
                <a:t>M5. Feedback Loop and Data Analytics</a:t>
              </a:r>
              <a:endParaRPr sz="2100">
                <a:solidFill>
                  <a:srgbClr val="27005D"/>
                </a:solidFill>
              </a:endParaRPr>
            </a:p>
          </p:txBody>
        </p:sp>
        <p:sp>
          <p:nvSpPr>
            <p:cNvPr id="1048635" name="Google Shape;133;p6"/>
            <p:cNvSpPr txBox="1"/>
            <p:nvPr/>
          </p:nvSpPr>
          <p:spPr>
            <a:xfrm>
              <a:off x="14327955" y="7023270"/>
              <a:ext cx="3309600" cy="616097"/>
            </a:xfrm>
            <a:prstGeom prst="rect"/>
            <a:noFill/>
            <a:ln>
              <a:noFill/>
            </a:ln>
          </p:spPr>
          <p:txBody>
            <a:bodyPr anchor="t" anchorCtr="0" bIns="0" lIns="0" rIns="0" spcFirstLastPara="1" tIns="0" wrap="square">
              <a:spAutoFit/>
            </a:bodyPr>
            <a:p>
              <a:pPr algn="ctr" indent="0" lvl="0" marL="0" marR="0" rtl="0">
                <a:lnSpc>
                  <a:spcPct val="130011"/>
                </a:lnSpc>
                <a:spcBef>
                  <a:spcPts val="0"/>
                </a:spcBef>
                <a:spcAft>
                  <a:spcPts val="0"/>
                </a:spcAft>
                <a:buNone/>
              </a:pPr>
              <a:r>
                <a:rPr b="1" sz="2100" lang="en-US">
                  <a:solidFill>
                    <a:srgbClr val="9400FF"/>
                  </a:solidFill>
                </a:rPr>
                <a:t>by Feedback Analysis Algorithm </a:t>
              </a:r>
              <a:endParaRPr b="1" sz="2100">
                <a:solidFill>
                  <a:srgbClr val="9400FF"/>
                </a:solidFill>
              </a:endParaRPr>
            </a:p>
          </p:txBody>
        </p:sp>
        <p:sp>
          <p:nvSpPr>
            <p:cNvPr id="1048636" name="Google Shape;134;p6"/>
            <p:cNvSpPr/>
            <p:nvPr/>
          </p:nvSpPr>
          <p:spPr>
            <a:xfrm rot="-4299334">
              <a:off x="7440283" y="3420976"/>
              <a:ext cx="1334247" cy="2064600"/>
            </a:xfrm>
            <a:custGeom>
              <a:avLst/>
              <a:ahLst/>
              <a:rect l="l" t="t" r="r" b="b"/>
              <a:pathLst>
                <a:path w="1333098" h="2062822" extrusionOk="0">
                  <a:moveTo>
                    <a:pt x="0" y="0"/>
                  </a:moveTo>
                  <a:lnTo>
                    <a:pt x="1333098" y="0"/>
                  </a:lnTo>
                  <a:lnTo>
                    <a:pt x="1333098" y="2062822"/>
                  </a:lnTo>
                  <a:lnTo>
                    <a:pt x="0" y="206282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637" name="Google Shape;135;p6"/>
            <p:cNvSpPr txBox="1"/>
            <p:nvPr/>
          </p:nvSpPr>
          <p:spPr>
            <a:xfrm>
              <a:off x="11105887" y="3568739"/>
              <a:ext cx="2976900" cy="284340"/>
            </a:xfrm>
            <a:prstGeom prst="rect"/>
            <a:noFill/>
            <a:ln>
              <a:noFill/>
            </a:ln>
          </p:spPr>
          <p:txBody>
            <a:bodyPr anchor="t" anchorCtr="0" bIns="0" lIns="0" rIns="0" spcFirstLastPara="1" tIns="0" wrap="square">
              <a:spAutoFit/>
            </a:bodyPr>
            <a:p>
              <a:pPr algn="ctr" indent="0" lvl="0" marL="0" marR="0" rtl="0">
                <a:lnSpc>
                  <a:spcPct val="120005"/>
                </a:lnSpc>
                <a:spcBef>
                  <a:spcPts val="0"/>
                </a:spcBef>
                <a:spcAft>
                  <a:spcPts val="0"/>
                </a:spcAft>
                <a:buNone/>
              </a:pPr>
              <a:r>
                <a:rPr sz="2100" lang="en-US">
                  <a:solidFill>
                    <a:srgbClr val="27005D"/>
                  </a:solidFill>
                </a:rPr>
                <a:t>M4-Alert Mechanism</a:t>
              </a:r>
              <a:endParaRPr sz="2100">
                <a:solidFill>
                  <a:srgbClr val="27005D"/>
                </a:solidFill>
              </a:endParaRPr>
            </a:p>
          </p:txBody>
        </p:sp>
        <p:sp>
          <p:nvSpPr>
            <p:cNvPr id="1048638" name="Google Shape;136;p6"/>
            <p:cNvSpPr txBox="1"/>
            <p:nvPr/>
          </p:nvSpPr>
          <p:spPr>
            <a:xfrm>
              <a:off x="11071838" y="4617725"/>
              <a:ext cx="3027600" cy="308049"/>
            </a:xfrm>
            <a:prstGeom prst="rect"/>
            <a:noFill/>
            <a:ln>
              <a:noFill/>
            </a:ln>
          </p:spPr>
          <p:txBody>
            <a:bodyPr anchor="t" anchorCtr="0" bIns="0" lIns="0" rIns="0" spcFirstLastPara="1" tIns="0" wrap="square">
              <a:spAutoFit/>
            </a:bodyPr>
            <a:p>
              <a:pPr algn="ctr" indent="0" lvl="0" marL="0" marR="0" rtl="0">
                <a:lnSpc>
                  <a:spcPct val="130011"/>
                </a:lnSpc>
                <a:spcBef>
                  <a:spcPts val="0"/>
                </a:spcBef>
                <a:spcAft>
                  <a:spcPts val="0"/>
                </a:spcAft>
                <a:buNone/>
              </a:pPr>
              <a:r>
                <a:rPr b="1" sz="2100" lang="en-US">
                  <a:solidFill>
                    <a:srgbClr val="9400FF"/>
                  </a:solidFill>
                </a:rPr>
                <a:t>by Threshold-Based Alerts</a:t>
              </a:r>
              <a:endParaRPr b="1" sz="2100">
                <a:solidFill>
                  <a:srgbClr val="9400FF"/>
                </a:solidFill>
              </a:endParaRPr>
            </a:p>
          </p:txBody>
        </p:sp>
        <p:sp>
          <p:nvSpPr>
            <p:cNvPr id="1048639" name="Google Shape;137;p6"/>
            <p:cNvSpPr/>
            <p:nvPr/>
          </p:nvSpPr>
          <p:spPr>
            <a:xfrm rot="-4299334">
              <a:off x="14327708" y="3420976"/>
              <a:ext cx="1334247" cy="2064600"/>
            </a:xfrm>
            <a:custGeom>
              <a:avLst/>
              <a:ahLst/>
              <a:rect l="l" t="t" r="r" b="b"/>
              <a:pathLst>
                <a:path w="1333098" h="2062822" extrusionOk="0">
                  <a:moveTo>
                    <a:pt x="0" y="0"/>
                  </a:moveTo>
                  <a:lnTo>
                    <a:pt x="1333098" y="0"/>
                  </a:lnTo>
                  <a:lnTo>
                    <a:pt x="1333098" y="2062822"/>
                  </a:lnTo>
                  <a:lnTo>
                    <a:pt x="0" y="2062822"/>
                  </a:lnTo>
                  <a:lnTo>
                    <a:pt x="0" y="0"/>
                  </a:lnTo>
                  <a:close/>
                </a:path>
              </a:pathLst>
            </a:custGeom>
            <a:blipFill rotWithShape="1">
              <a:blip xmlns:r="http://schemas.openxmlformats.org/officeDocument/2006/relationships" r:embed="rId2">
                <a:alphaModFix/>
              </a:blip>
              <a:stretch>
                <a:fillRect/>
              </a:stretch>
            </a:blipFill>
            <a:ln>
              <a:noFill/>
            </a:ln>
          </p:spPr>
          <p:txBody>
            <a:bodyPr/>
            <a:p>
              <a:endParaRPr lang="en-IN"/>
            </a:p>
          </p:txBody>
        </p:sp>
        <p:sp>
          <p:nvSpPr>
            <p:cNvPr id="1048640" name="Google Shape;138;p6"/>
            <p:cNvSpPr/>
            <p:nvPr/>
          </p:nvSpPr>
          <p:spPr>
            <a:xfrm rot="-9057619">
              <a:off x="9870095" y="3610676"/>
              <a:ext cx="1242703" cy="1915934"/>
            </a:xfrm>
            <a:custGeom>
              <a:avLst/>
              <a:ahLst/>
              <a:rect l="l" t="t" r="r" b="b"/>
              <a:pathLst>
                <a:path w="1333098" h="2062822" extrusionOk="0">
                  <a:moveTo>
                    <a:pt x="0" y="0"/>
                  </a:moveTo>
                  <a:lnTo>
                    <a:pt x="1333098" y="0"/>
                  </a:lnTo>
                  <a:lnTo>
                    <a:pt x="1333098" y="2062822"/>
                  </a:lnTo>
                  <a:lnTo>
                    <a:pt x="0" y="2062822"/>
                  </a:lnTo>
                  <a:lnTo>
                    <a:pt x="0" y="0"/>
                  </a:lnTo>
                  <a:close/>
                </a:path>
              </a:pathLst>
            </a:custGeom>
            <a:blipFill rotWithShape="1">
              <a:blip xmlns:r="http://schemas.openxmlformats.org/officeDocument/2006/relationships" r:embed="rId3">
                <a:alphaModFix/>
              </a:blip>
              <a:stretch>
                <a:fillRect/>
              </a:stretch>
            </a:blipFill>
            <a:ln>
              <a:noFill/>
            </a:ln>
          </p:spPr>
          <p:txBody>
            <a:bodyPr/>
            <a:p>
              <a:endParaRPr lang="en-IN"/>
            </a:p>
          </p:txBody>
        </p:sp>
        <p:sp>
          <p:nvSpPr>
            <p:cNvPr id="1048641" name="Google Shape;139;p6"/>
            <p:cNvSpPr/>
            <p:nvPr/>
          </p:nvSpPr>
          <p:spPr>
            <a:xfrm rot="-9057619">
              <a:off x="2943270" y="3750426"/>
              <a:ext cx="1242703" cy="1915934"/>
            </a:xfrm>
            <a:custGeom>
              <a:avLst/>
              <a:ahLst/>
              <a:rect l="l" t="t" r="r" b="b"/>
              <a:pathLst>
                <a:path w="1333098" h="2062822" extrusionOk="0">
                  <a:moveTo>
                    <a:pt x="0" y="0"/>
                  </a:moveTo>
                  <a:lnTo>
                    <a:pt x="1333098" y="0"/>
                  </a:lnTo>
                  <a:lnTo>
                    <a:pt x="1333098" y="2062822"/>
                  </a:lnTo>
                  <a:lnTo>
                    <a:pt x="0" y="2062822"/>
                  </a:lnTo>
                  <a:lnTo>
                    <a:pt x="0" y="0"/>
                  </a:lnTo>
                  <a:close/>
                </a:path>
              </a:pathLst>
            </a:custGeom>
            <a:blipFill rotWithShape="1">
              <a:blip xmlns:r="http://schemas.openxmlformats.org/officeDocument/2006/relationships" r:embed="rId3">
                <a:alphaModFix/>
              </a:blip>
              <a:stretch>
                <a:fillRect/>
              </a:stretch>
            </a:blipFill>
            <a:ln>
              <a:noFill/>
            </a:ln>
          </p:spPr>
          <p:txBody>
            <a:bodyPr/>
            <a:p>
              <a:endParaRPr lang="en-IN"/>
            </a:p>
          </p:txBody>
        </p:sp>
      </p:grpSp>
      <p:sp>
        <p:nvSpPr>
          <p:cNvPr id="1048642" name="Google Shape;140;p6"/>
          <p:cNvSpPr/>
          <p:nvPr/>
        </p:nvSpPr>
        <p:spPr>
          <a:xfrm>
            <a:off x="7260202" y="1688800"/>
            <a:ext cx="3767593" cy="740690"/>
          </a:xfrm>
          <a:custGeom>
            <a:avLst/>
            <a:ahLst/>
            <a:rect l="l" t="t" r="r" b="b"/>
            <a:pathLst>
              <a:path w="2662610" h="740690" extrusionOk="0">
                <a:moveTo>
                  <a:pt x="0" y="0"/>
                </a:moveTo>
                <a:lnTo>
                  <a:pt x="2662610" y="0"/>
                </a:lnTo>
                <a:lnTo>
                  <a:pt x="2662610" y="740690"/>
                </a:lnTo>
                <a:lnTo>
                  <a:pt x="0" y="740690"/>
                </a:lnTo>
                <a:lnTo>
                  <a:pt x="0" y="0"/>
                </a:lnTo>
                <a:close/>
              </a:path>
            </a:pathLst>
          </a:custGeom>
          <a:blipFill rotWithShape="1">
            <a:blip xmlns:r="http://schemas.openxmlformats.org/officeDocument/2006/relationships" r:embed="rId4">
              <a:alphaModFix/>
            </a:blip>
            <a:stretch>
              <a:fillRect/>
            </a:stretch>
          </a:blipFill>
          <a:ln>
            <a:noFill/>
          </a:ln>
        </p:spPr>
        <p:txBody>
          <a:bodyPr/>
          <a:p>
            <a:endParaRPr lang="en-IN"/>
          </a:p>
        </p:txBody>
      </p:sp>
      <p:pic>
        <p:nvPicPr>
          <p:cNvPr id="2097165" name="Google Shape;141;p6"/>
          <p:cNvPicPr preferRelativeResize="0">
            <a:picLocks/>
          </p:cNvPicPr>
          <p:nvPr/>
        </p:nvPicPr>
        <p:blipFill>
          <a:blip xmlns:r="http://schemas.openxmlformats.org/officeDocument/2006/relationships" r:embed="rId5">
            <a:alphaModFix/>
          </a:blip>
          <a:stretch>
            <a:fillRect/>
          </a:stretch>
        </p:blipFill>
        <p:spPr>
          <a:xfrm>
            <a:off x="823286" y="294398"/>
            <a:ext cx="2926801" cy="2926801"/>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145"/>
        <p:cNvGrpSpPr/>
        <p:nvPr/>
      </p:nvGrpSpPr>
      <p:grpSpPr>
        <a:xfrm>
          <a:off x="0" y="0"/>
          <a:ext cx="0" cy="0"/>
          <a:chOff x="0" y="0"/>
          <a:chExt cx="0" cy="0"/>
        </a:xfrm>
      </p:grpSpPr>
      <p:sp>
        <p:nvSpPr>
          <p:cNvPr id="1048645" name="Google Shape;146;g282e7913630_1_81"/>
          <p:cNvSpPr txBox="1"/>
          <p:nvPr/>
        </p:nvSpPr>
        <p:spPr>
          <a:xfrm>
            <a:off x="3530750" y="333525"/>
            <a:ext cx="117594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Food Inventory Management</a:t>
            </a:r>
            <a:endParaRPr b="1" sz="6000">
              <a:solidFill>
                <a:srgbClr val="004AAD"/>
              </a:solidFill>
            </a:endParaRPr>
          </a:p>
        </p:txBody>
      </p:sp>
      <p:sp>
        <p:nvSpPr>
          <p:cNvPr id="1048646" name="Google Shape;147;g282e7913630_1_81"/>
          <p:cNvSpPr txBox="1"/>
          <p:nvPr/>
        </p:nvSpPr>
        <p:spPr>
          <a:xfrm>
            <a:off x="677725" y="7423850"/>
            <a:ext cx="35346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Image Preprocessing</a:t>
            </a:r>
            <a:endParaRPr b="1" sz="2600">
              <a:solidFill>
                <a:srgbClr val="9400FF"/>
              </a:solidFill>
            </a:endParaRPr>
          </a:p>
        </p:txBody>
      </p:sp>
      <p:sp>
        <p:nvSpPr>
          <p:cNvPr id="1048647" name="Google Shape;148;g282e7913630_1_81"/>
          <p:cNvSpPr txBox="1"/>
          <p:nvPr/>
        </p:nvSpPr>
        <p:spPr>
          <a:xfrm>
            <a:off x="255300" y="8005650"/>
            <a:ext cx="4089600" cy="2453640"/>
          </a:xfrm>
          <a:prstGeom prst="rect"/>
          <a:noFill/>
          <a:ln>
            <a:noFill/>
          </a:ln>
        </p:spPr>
        <p:txBody>
          <a:bodyPr anchor="t" anchorCtr="0" bIns="0" lIns="0" rIns="0" spcFirstLastPara="1" tIns="0" wrap="square">
            <a:spAutoFit/>
          </a:bodyPr>
          <a:p>
            <a:pPr algn="ctr" indent="-349250" lvl="0" marL="457200" marR="0" rtl="0">
              <a:lnSpc>
                <a:spcPct val="140000"/>
              </a:lnSpc>
              <a:spcBef>
                <a:spcPts val="0"/>
              </a:spcBef>
              <a:spcAft>
                <a:spcPts val="0"/>
              </a:spcAft>
              <a:buSzPts val="1900"/>
              <a:buChar char="●"/>
            </a:pPr>
            <a:r>
              <a:rPr sz="1900" lang="en-US"/>
              <a:t>Resize input images (e.g., 256x256 pixels).</a:t>
            </a:r>
            <a:endParaRPr sz="1900"/>
          </a:p>
          <a:p>
            <a:pPr algn="ctr" indent="-349250" lvl="0" marL="457200" marR="0" rtl="0">
              <a:lnSpc>
                <a:spcPct val="140000"/>
              </a:lnSpc>
              <a:spcBef>
                <a:spcPts val="0"/>
              </a:spcBef>
              <a:spcAft>
                <a:spcPts val="0"/>
              </a:spcAft>
              <a:buSzPts val="1900"/>
              <a:buChar char="●"/>
            </a:pPr>
            <a:r>
              <a:rPr sz="1900" lang="en-US"/>
              <a:t>Normalize pixel values for consistent lighting conditions and apply noise reduction (e.g., Gaussian blur).</a:t>
            </a:r>
            <a:endParaRPr sz="1900"/>
          </a:p>
        </p:txBody>
      </p:sp>
      <p:sp>
        <p:nvSpPr>
          <p:cNvPr id="1048648" name="Google Shape;149;g282e7913630_1_81"/>
          <p:cNvSpPr/>
          <p:nvPr/>
        </p:nvSpPr>
        <p:spPr>
          <a:xfrm>
            <a:off x="4638808" y="5090539"/>
            <a:ext cx="9542272" cy="9950704"/>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914D"/>
            </a:solidFill>
            <a:prstDash val="dot"/>
            <a:miter lim="8000"/>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52" name="Google Shape;150;g282e7913630_1_81"/>
          <p:cNvGrpSpPr/>
          <p:nvPr/>
        </p:nvGrpSpPr>
        <p:grpSpPr>
          <a:xfrm>
            <a:off x="4474280" y="8293619"/>
            <a:ext cx="644876" cy="672429"/>
            <a:chOff x="0" y="0"/>
            <a:chExt cx="812800" cy="812800"/>
          </a:xfrm>
        </p:grpSpPr>
        <p:sp>
          <p:nvSpPr>
            <p:cNvPr id="1048649" name="Google Shape;151;g282e7913630_1_8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0" name="Google Shape;152;g282e7913630_1_8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53" name="Google Shape;153;g282e7913630_1_81"/>
          <p:cNvGrpSpPr/>
          <p:nvPr/>
        </p:nvGrpSpPr>
        <p:grpSpPr>
          <a:xfrm>
            <a:off x="6044903" y="5809160"/>
            <a:ext cx="644859" cy="672428"/>
            <a:chOff x="0" y="0"/>
            <a:chExt cx="812800" cy="812800"/>
          </a:xfrm>
        </p:grpSpPr>
        <p:sp>
          <p:nvSpPr>
            <p:cNvPr id="1048651" name="Google Shape;154;g282e7913630_1_8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2" name="Google Shape;155;g282e7913630_1_8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54" name="Google Shape;156;g282e7913630_1_81"/>
          <p:cNvGrpSpPr/>
          <p:nvPr/>
        </p:nvGrpSpPr>
        <p:grpSpPr>
          <a:xfrm>
            <a:off x="9088012" y="4754339"/>
            <a:ext cx="644876" cy="672429"/>
            <a:chOff x="0" y="0"/>
            <a:chExt cx="812800" cy="812800"/>
          </a:xfrm>
        </p:grpSpPr>
        <p:sp>
          <p:nvSpPr>
            <p:cNvPr id="1048653" name="Google Shape;157;g282e7913630_1_8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4" name="Google Shape;158;g282e7913630_1_8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55" name="Google Shape;159;g282e7913630_1_81"/>
          <p:cNvGrpSpPr/>
          <p:nvPr/>
        </p:nvGrpSpPr>
        <p:grpSpPr>
          <a:xfrm>
            <a:off x="11955735" y="5809160"/>
            <a:ext cx="644859" cy="672428"/>
            <a:chOff x="0" y="0"/>
            <a:chExt cx="812800" cy="812800"/>
          </a:xfrm>
        </p:grpSpPr>
        <p:sp>
          <p:nvSpPr>
            <p:cNvPr id="1048655" name="Google Shape;160;g282e7913630_1_8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6" name="Google Shape;161;g282e7913630_1_8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56" name="Google Shape;162;g282e7913630_1_81"/>
          <p:cNvGrpSpPr/>
          <p:nvPr/>
        </p:nvGrpSpPr>
        <p:grpSpPr>
          <a:xfrm>
            <a:off x="13639880" y="8424102"/>
            <a:ext cx="644859" cy="672428"/>
            <a:chOff x="0" y="0"/>
            <a:chExt cx="812800" cy="812800"/>
          </a:xfrm>
        </p:grpSpPr>
        <p:sp>
          <p:nvSpPr>
            <p:cNvPr id="1048657" name="Google Shape;163;g282e7913630_1_8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58" name="Google Shape;164;g282e7913630_1_8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sp>
        <p:nvSpPr>
          <p:cNvPr id="1048659" name="Google Shape;165;g282e7913630_1_81"/>
          <p:cNvSpPr txBox="1"/>
          <p:nvPr/>
        </p:nvSpPr>
        <p:spPr>
          <a:xfrm>
            <a:off x="2706100" y="4140050"/>
            <a:ext cx="3305700" cy="91446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Feature Extraction with CNN</a:t>
            </a:r>
            <a:endParaRPr b="1" sz="2600">
              <a:solidFill>
                <a:srgbClr val="9400FF"/>
              </a:solidFill>
            </a:endParaRPr>
          </a:p>
        </p:txBody>
      </p:sp>
      <p:sp>
        <p:nvSpPr>
          <p:cNvPr id="1048660" name="Google Shape;166;g282e7913630_1_81"/>
          <p:cNvSpPr txBox="1"/>
          <p:nvPr/>
        </p:nvSpPr>
        <p:spPr>
          <a:xfrm>
            <a:off x="2240200" y="5114000"/>
            <a:ext cx="3771600" cy="22164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SzPts val="1800"/>
              <a:buChar char="●"/>
            </a:pPr>
            <a:r>
              <a:rPr sz="1800" lang="en-US"/>
              <a:t>Utilize pre-trained CNN models like VGG, ResNet, or Inception.</a:t>
            </a:r>
            <a:endParaRPr sz="1800"/>
          </a:p>
          <a:p>
            <a:pPr algn="ctr" indent="-342900" lvl="0" marL="457200" marR="0" rtl="0">
              <a:lnSpc>
                <a:spcPct val="140000"/>
              </a:lnSpc>
              <a:spcBef>
                <a:spcPts val="0"/>
              </a:spcBef>
              <a:spcAft>
                <a:spcPts val="0"/>
              </a:spcAft>
              <a:buSzPts val="1800"/>
              <a:buChar char="●"/>
            </a:pPr>
            <a:r>
              <a:rPr sz="1800" lang="en-US"/>
              <a:t>Load model weights and architecture for feature extraction.</a:t>
            </a:r>
            <a:endParaRPr sz="1800"/>
          </a:p>
          <a:p>
            <a:pPr algn="ctr" indent="0" lvl="0" marL="0" marR="0" rtl="0">
              <a:lnSpc>
                <a:spcPct val="140000"/>
              </a:lnSpc>
              <a:spcBef>
                <a:spcPts val="0"/>
              </a:spcBef>
              <a:spcAft>
                <a:spcPts val="0"/>
              </a:spcAft>
              <a:buNone/>
            </a:pPr>
            <a:endParaRPr sz="1800"/>
          </a:p>
        </p:txBody>
      </p:sp>
      <p:sp>
        <p:nvSpPr>
          <p:cNvPr id="1048661" name="Google Shape;167;g282e7913630_1_81"/>
          <p:cNvSpPr txBox="1"/>
          <p:nvPr/>
        </p:nvSpPr>
        <p:spPr>
          <a:xfrm>
            <a:off x="7505813" y="1796225"/>
            <a:ext cx="3771600" cy="426749"/>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Text Detection and Parsing</a:t>
            </a:r>
            <a:endParaRPr b="1">
              <a:solidFill>
                <a:srgbClr val="9400FF"/>
              </a:solidFill>
            </a:endParaRPr>
          </a:p>
        </p:txBody>
      </p:sp>
      <p:sp>
        <p:nvSpPr>
          <p:cNvPr id="1048662" name="Google Shape;168;g282e7913630_1_81"/>
          <p:cNvSpPr txBox="1"/>
          <p:nvPr/>
        </p:nvSpPr>
        <p:spPr>
          <a:xfrm>
            <a:off x="7505813" y="2642525"/>
            <a:ext cx="3534600" cy="22164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SzPts val="1800"/>
              <a:buChar char="●"/>
            </a:pPr>
            <a:r>
              <a:rPr sz="1800" lang="en-US"/>
              <a:t>Implement OCR techniques using libraries like Tesseract.</a:t>
            </a:r>
            <a:endParaRPr sz="1800"/>
          </a:p>
          <a:p>
            <a:pPr algn="ctr" indent="-342900" lvl="0" marL="457200" marR="0" rtl="0">
              <a:lnSpc>
                <a:spcPct val="140000"/>
              </a:lnSpc>
              <a:spcBef>
                <a:spcPts val="0"/>
              </a:spcBef>
              <a:spcAft>
                <a:spcPts val="0"/>
              </a:spcAft>
              <a:buSzPts val="1800"/>
              <a:buChar char="●"/>
            </a:pPr>
            <a:r>
              <a:rPr sz="1800" lang="en-US"/>
              <a:t>Detect text regions containing item details, including names, quantities, and expiration dates.</a:t>
            </a:r>
            <a:endParaRPr sz="1800"/>
          </a:p>
        </p:txBody>
      </p:sp>
      <p:sp>
        <p:nvSpPr>
          <p:cNvPr id="1048663" name="Google Shape;169;g282e7913630_1_81"/>
          <p:cNvSpPr txBox="1"/>
          <p:nvPr/>
        </p:nvSpPr>
        <p:spPr>
          <a:xfrm>
            <a:off x="12119824" y="4471088"/>
            <a:ext cx="3534600" cy="426748"/>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Information Extraction</a:t>
            </a:r>
            <a:endParaRPr b="1">
              <a:solidFill>
                <a:srgbClr val="9400FF"/>
              </a:solidFill>
            </a:endParaRPr>
          </a:p>
        </p:txBody>
      </p:sp>
      <p:sp>
        <p:nvSpPr>
          <p:cNvPr id="1048664" name="Google Shape;170;g282e7913630_1_81"/>
          <p:cNvSpPr txBox="1"/>
          <p:nvPr/>
        </p:nvSpPr>
        <p:spPr>
          <a:xfrm>
            <a:off x="12234276" y="4855700"/>
            <a:ext cx="33057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SzPts val="1800"/>
              <a:buChar char="●"/>
            </a:pPr>
            <a:r>
              <a:rPr sz="1800" lang="en-US"/>
              <a:t>Parse text regions to extract relevant information.</a:t>
            </a:r>
            <a:endParaRPr sz="1800"/>
          </a:p>
          <a:p>
            <a:pPr algn="ctr" indent="-342900" lvl="0" marL="457200" marR="0" rtl="0">
              <a:lnSpc>
                <a:spcPct val="140000"/>
              </a:lnSpc>
              <a:spcBef>
                <a:spcPts val="0"/>
              </a:spcBef>
              <a:spcAft>
                <a:spcPts val="0"/>
              </a:spcAft>
              <a:buSzPts val="1800"/>
              <a:buChar char="●"/>
            </a:pPr>
            <a:r>
              <a:rPr sz="1800" lang="en-US"/>
              <a:t>Separate and extract item names, quantities, and expiration dates.</a:t>
            </a:r>
            <a:endParaRPr sz="1800"/>
          </a:p>
        </p:txBody>
      </p:sp>
      <p:sp>
        <p:nvSpPr>
          <p:cNvPr id="1048665" name="Google Shape;171;g282e7913630_1_81"/>
          <p:cNvSpPr txBox="1"/>
          <p:nvPr/>
        </p:nvSpPr>
        <p:spPr>
          <a:xfrm>
            <a:off x="14546700" y="7200794"/>
            <a:ext cx="30402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Data Storage and Repetition</a:t>
            </a:r>
            <a:endParaRPr b="1">
              <a:solidFill>
                <a:srgbClr val="9400FF"/>
              </a:solidFill>
            </a:endParaRPr>
          </a:p>
        </p:txBody>
      </p:sp>
      <p:sp>
        <p:nvSpPr>
          <p:cNvPr id="1048666" name="Google Shape;172;g282e7913630_1_81"/>
          <p:cNvSpPr txBox="1"/>
          <p:nvPr/>
        </p:nvSpPr>
        <p:spPr>
          <a:xfrm>
            <a:off x="14284750" y="8069875"/>
            <a:ext cx="3771600" cy="2216400"/>
          </a:xfrm>
          <a:prstGeom prst="rect"/>
          <a:noFill/>
          <a:ln>
            <a:noFill/>
          </a:ln>
        </p:spPr>
        <p:txBody>
          <a:bodyPr anchor="t" anchorCtr="0" bIns="0" lIns="0" rIns="0" spcFirstLastPara="1" tIns="0" wrap="square">
            <a:spAutoFit/>
          </a:bodyPr>
          <a:p>
            <a:pPr algn="l" indent="-342900" lvl="0" marL="457200" marR="0" rtl="0">
              <a:lnSpc>
                <a:spcPct val="140000"/>
              </a:lnSpc>
              <a:spcBef>
                <a:spcPts val="0"/>
              </a:spcBef>
              <a:spcAft>
                <a:spcPts val="0"/>
              </a:spcAft>
              <a:buSzPts val="1800"/>
              <a:buChar char="●"/>
            </a:pPr>
            <a:r>
              <a:rPr sz="1800" lang="en-US"/>
              <a:t>Store extracted information in the inventory database, associating it with specific food items.</a:t>
            </a:r>
            <a:endParaRPr sz="1800"/>
          </a:p>
          <a:p>
            <a:pPr algn="l" indent="-342900" lvl="0" marL="457200" marR="0" rtl="0">
              <a:lnSpc>
                <a:spcPct val="140000"/>
              </a:lnSpc>
              <a:spcBef>
                <a:spcPts val="0"/>
              </a:spcBef>
              <a:spcAft>
                <a:spcPts val="0"/>
              </a:spcAft>
              <a:buSzPts val="1800"/>
              <a:buChar char="●"/>
            </a:pPr>
            <a:r>
              <a:rPr sz="1800" lang="en-US"/>
              <a:t>Repeat steps for each image in the inventory if necessary.</a:t>
            </a:r>
            <a:endParaRPr sz="1800"/>
          </a:p>
        </p:txBody>
      </p:sp>
      <p:pic>
        <p:nvPicPr>
          <p:cNvPr id="2097166" name="Google Shape;173;g282e7913630_1_81"/>
          <p:cNvPicPr preferRelativeResize="0">
            <a:picLocks/>
          </p:cNvPicPr>
          <p:nvPr/>
        </p:nvPicPr>
        <p:blipFill>
          <a:blip xmlns:r="http://schemas.openxmlformats.org/officeDocument/2006/relationships" r:embed="rId1">
            <a:alphaModFix/>
          </a:blip>
          <a:stretch>
            <a:fillRect/>
          </a:stretch>
        </p:blipFill>
        <p:spPr>
          <a:xfrm>
            <a:off x="6047862" y="5809150"/>
            <a:ext cx="6663300" cy="4433400"/>
          </a:xfrm>
          <a:prstGeom prst="ellipse"/>
          <a:noFill/>
          <a:ln>
            <a:noFill/>
          </a:ln>
        </p:spPr>
      </p:pic>
      <p:pic>
        <p:nvPicPr>
          <p:cNvPr id="2097167" name="Google Shape;174;g282e7913630_1_81"/>
          <p:cNvPicPr preferRelativeResize="0">
            <a:picLocks/>
          </p:cNvPicPr>
          <p:nvPr/>
        </p:nvPicPr>
        <p:blipFill>
          <a:blip xmlns:r="http://schemas.openxmlformats.org/officeDocument/2006/relationships" r:embed="rId2">
            <a:alphaModFix/>
          </a:blip>
          <a:stretch>
            <a:fillRect/>
          </a:stretch>
        </p:blipFill>
        <p:spPr>
          <a:xfrm>
            <a:off x="15370500" y="683375"/>
            <a:ext cx="2216401" cy="2216401"/>
          </a:xfrm>
          <a:prstGeom prst="rect"/>
          <a:noFill/>
          <a:ln>
            <a:noFill/>
          </a:ln>
        </p:spPr>
      </p:pic>
      <p:pic>
        <p:nvPicPr>
          <p:cNvPr id="2097168" name="Google Shape;175;g282e7913630_1_81"/>
          <p:cNvPicPr preferRelativeResize="0">
            <a:picLocks/>
          </p:cNvPicPr>
          <p:nvPr/>
        </p:nvPicPr>
        <p:blipFill>
          <a:blip xmlns:r="http://schemas.openxmlformats.org/officeDocument/2006/relationships" r:embed="rId3">
            <a:alphaModFix/>
          </a:blip>
          <a:stretch>
            <a:fillRect/>
          </a:stretch>
        </p:blipFill>
        <p:spPr>
          <a:xfrm>
            <a:off x="1425850" y="1049525"/>
            <a:ext cx="2339700" cy="2339700"/>
          </a:xfrm>
          <a:prstGeom prst="rect"/>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Shape 179"/>
        <p:cNvGrpSpPr/>
        <p:nvPr/>
      </p:nvGrpSpPr>
      <p:grpSpPr>
        <a:xfrm>
          <a:off x="0" y="0"/>
          <a:ext cx="0" cy="0"/>
          <a:chOff x="0" y="0"/>
          <a:chExt cx="0" cy="0"/>
        </a:xfrm>
      </p:grpSpPr>
      <p:sp>
        <p:nvSpPr>
          <p:cNvPr id="1048669" name="Google Shape;180;p9"/>
          <p:cNvSpPr txBox="1"/>
          <p:nvPr/>
        </p:nvSpPr>
        <p:spPr>
          <a:xfrm>
            <a:off x="4713375" y="871450"/>
            <a:ext cx="95994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Demand Prediction Model</a:t>
            </a:r>
            <a:endParaRPr b="1" sz="6000">
              <a:solidFill>
                <a:srgbClr val="004AAD"/>
              </a:solidFill>
            </a:endParaRPr>
          </a:p>
        </p:txBody>
      </p:sp>
      <p:sp>
        <p:nvSpPr>
          <p:cNvPr id="1048670" name="Google Shape;181;p9"/>
          <p:cNvSpPr txBox="1"/>
          <p:nvPr/>
        </p:nvSpPr>
        <p:spPr>
          <a:xfrm>
            <a:off x="866824" y="7673243"/>
            <a:ext cx="30402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Data Preparation</a:t>
            </a:r>
            <a:endParaRPr b="1" sz="2600">
              <a:solidFill>
                <a:srgbClr val="9400FF"/>
              </a:solidFill>
            </a:endParaRPr>
          </a:p>
        </p:txBody>
      </p:sp>
      <p:sp>
        <p:nvSpPr>
          <p:cNvPr id="1048671" name="Google Shape;182;p9"/>
          <p:cNvSpPr txBox="1"/>
          <p:nvPr/>
        </p:nvSpPr>
        <p:spPr>
          <a:xfrm>
            <a:off x="255300" y="8181150"/>
            <a:ext cx="4089600" cy="1635760"/>
          </a:xfrm>
          <a:prstGeom prst="rect"/>
          <a:noFill/>
          <a:ln>
            <a:noFill/>
          </a:ln>
        </p:spPr>
        <p:txBody>
          <a:bodyPr anchor="t" anchorCtr="0" bIns="0" lIns="0" rIns="0" spcFirstLastPara="1" tIns="0" wrap="square">
            <a:spAutoFit/>
          </a:bodyPr>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Combine data with additional factors.</a:t>
            </a:r>
            <a:endParaRPr sz="1900">
              <a:solidFill>
                <a:srgbClr val="27005D"/>
              </a:solidFill>
            </a:endParaRPr>
          </a:p>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Handle missing values, outliers, and normalize features.</a:t>
            </a:r>
            <a:endParaRPr sz="1900">
              <a:solidFill>
                <a:srgbClr val="27005D"/>
              </a:solidFill>
            </a:endParaRPr>
          </a:p>
        </p:txBody>
      </p:sp>
      <p:sp>
        <p:nvSpPr>
          <p:cNvPr id="1048672" name="Google Shape;183;p9"/>
          <p:cNvSpPr txBox="1"/>
          <p:nvPr/>
        </p:nvSpPr>
        <p:spPr>
          <a:xfrm>
            <a:off x="2594262" y="4645754"/>
            <a:ext cx="30402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Model Building</a:t>
            </a:r>
            <a:endParaRPr b="1" sz="2600">
              <a:solidFill>
                <a:srgbClr val="9400FF"/>
              </a:solidFill>
            </a:endParaRPr>
          </a:p>
        </p:txBody>
      </p:sp>
      <p:sp>
        <p:nvSpPr>
          <p:cNvPr id="1048673" name="Google Shape;184;p9"/>
          <p:cNvSpPr txBox="1"/>
          <p:nvPr/>
        </p:nvSpPr>
        <p:spPr>
          <a:xfrm>
            <a:off x="2228551" y="5120050"/>
            <a:ext cx="3771600" cy="1866899"/>
          </a:xfrm>
          <a:prstGeom prst="rect"/>
          <a:noFill/>
          <a:ln>
            <a:noFill/>
          </a:ln>
        </p:spPr>
        <p:txBody>
          <a:bodyPr anchor="t" anchorCtr="0" bIns="0" lIns="0" rIns="0" spcFirstLastPara="1" tIns="0" wrap="square">
            <a:spAutoFit/>
          </a:bodyPr>
          <a:p>
            <a:pPr algn="l" indent="-342900" lvl="0" marL="457200" marR="0" rtl="0">
              <a:lnSpc>
                <a:spcPct val="140000"/>
              </a:lnSpc>
              <a:spcBef>
                <a:spcPts val="0"/>
              </a:spcBef>
              <a:spcAft>
                <a:spcPts val="0"/>
              </a:spcAft>
              <a:buClr>
                <a:srgbClr val="27005D"/>
              </a:buClr>
              <a:buSzPts val="1800"/>
              <a:buChar char="●"/>
            </a:pPr>
            <a:r>
              <a:rPr sz="1800" lang="en-US">
                <a:solidFill>
                  <a:srgbClr val="27005D"/>
                </a:solidFill>
              </a:rPr>
              <a:t>Choose and train a machine learning model.</a:t>
            </a:r>
            <a:endParaRPr sz="1800">
              <a:solidFill>
                <a:srgbClr val="27005D"/>
              </a:solidFill>
            </a:endParaRPr>
          </a:p>
          <a:p>
            <a:pPr algn="l" indent="-342900" lvl="0" marL="457200" marR="0" rtl="0">
              <a:lnSpc>
                <a:spcPct val="140000"/>
              </a:lnSpc>
              <a:spcBef>
                <a:spcPts val="0"/>
              </a:spcBef>
              <a:spcAft>
                <a:spcPts val="0"/>
              </a:spcAft>
              <a:buClr>
                <a:srgbClr val="27005D"/>
              </a:buClr>
              <a:buSzPts val="1800"/>
              <a:buChar char="●"/>
            </a:pPr>
            <a:r>
              <a:rPr sz="1800" lang="en-US">
                <a:solidFill>
                  <a:srgbClr val="27005D"/>
                </a:solidFill>
              </a:rPr>
              <a:t>Define performance metrics for evaluation.</a:t>
            </a:r>
            <a:endParaRPr sz="1800">
              <a:solidFill>
                <a:srgbClr val="27005D"/>
              </a:solidFill>
            </a:endParaRPr>
          </a:p>
          <a:p>
            <a:pPr algn="ctr" indent="0" lvl="0" marL="0" marR="0" rtl="0">
              <a:lnSpc>
                <a:spcPct val="140000"/>
              </a:lnSpc>
              <a:spcBef>
                <a:spcPts val="0"/>
              </a:spcBef>
              <a:spcAft>
                <a:spcPts val="0"/>
              </a:spcAft>
              <a:buNone/>
            </a:pPr>
            <a:endParaRPr sz="1800">
              <a:solidFill>
                <a:srgbClr val="27005D"/>
              </a:solidFill>
            </a:endParaRPr>
          </a:p>
        </p:txBody>
      </p:sp>
      <p:sp>
        <p:nvSpPr>
          <p:cNvPr id="1048674" name="Google Shape;185;p9"/>
          <p:cNvSpPr txBox="1"/>
          <p:nvPr/>
        </p:nvSpPr>
        <p:spPr>
          <a:xfrm>
            <a:off x="7493725" y="3194113"/>
            <a:ext cx="3771600" cy="426748"/>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Hyperparameter Tuning</a:t>
            </a:r>
            <a:endParaRPr b="1">
              <a:solidFill>
                <a:srgbClr val="9400FF"/>
              </a:solidFill>
            </a:endParaRPr>
          </a:p>
        </p:txBody>
      </p:sp>
      <p:sp>
        <p:nvSpPr>
          <p:cNvPr id="1048675" name="Google Shape;186;p9"/>
          <p:cNvSpPr txBox="1"/>
          <p:nvPr/>
        </p:nvSpPr>
        <p:spPr>
          <a:xfrm>
            <a:off x="7612213" y="3689038"/>
            <a:ext cx="3534600" cy="746759"/>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Optimize model parameters if necessary.</a:t>
            </a:r>
            <a:endParaRPr>
              <a:solidFill>
                <a:srgbClr val="27005D"/>
              </a:solidFill>
            </a:endParaRPr>
          </a:p>
        </p:txBody>
      </p:sp>
      <p:sp>
        <p:nvSpPr>
          <p:cNvPr id="1048676" name="Google Shape;187;p9"/>
          <p:cNvSpPr txBox="1"/>
          <p:nvPr/>
        </p:nvSpPr>
        <p:spPr>
          <a:xfrm>
            <a:off x="13182833" y="5143427"/>
            <a:ext cx="3040200" cy="426748"/>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Model Evaluation</a:t>
            </a:r>
            <a:endParaRPr b="1">
              <a:solidFill>
                <a:srgbClr val="9400FF"/>
              </a:solidFill>
            </a:endParaRPr>
          </a:p>
        </p:txBody>
      </p:sp>
      <p:sp>
        <p:nvSpPr>
          <p:cNvPr id="1048677" name="Google Shape;188;p9"/>
          <p:cNvSpPr txBox="1"/>
          <p:nvPr/>
        </p:nvSpPr>
        <p:spPr>
          <a:xfrm>
            <a:off x="13050076" y="5701750"/>
            <a:ext cx="3305700" cy="746759"/>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Assess model performance on a testing dataset.</a:t>
            </a:r>
            <a:endParaRPr>
              <a:solidFill>
                <a:srgbClr val="27005D"/>
              </a:solidFill>
            </a:endParaRPr>
          </a:p>
        </p:txBody>
      </p:sp>
      <p:sp>
        <p:nvSpPr>
          <p:cNvPr id="1048678" name="Google Shape;189;p9"/>
          <p:cNvSpPr txBox="1"/>
          <p:nvPr/>
        </p:nvSpPr>
        <p:spPr>
          <a:xfrm>
            <a:off x="14414125" y="8181156"/>
            <a:ext cx="3040200" cy="426747"/>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Demand Prediction</a:t>
            </a:r>
            <a:endParaRPr b="1">
              <a:solidFill>
                <a:srgbClr val="9400FF"/>
              </a:solidFill>
            </a:endParaRPr>
          </a:p>
        </p:txBody>
      </p:sp>
      <p:sp>
        <p:nvSpPr>
          <p:cNvPr id="1048679" name="Google Shape;190;p9"/>
          <p:cNvSpPr txBox="1"/>
          <p:nvPr/>
        </p:nvSpPr>
        <p:spPr>
          <a:xfrm>
            <a:off x="14414124" y="8649150"/>
            <a:ext cx="3110700" cy="112014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Apply the trained model for future demand predictions.</a:t>
            </a:r>
            <a:endParaRPr>
              <a:solidFill>
                <a:srgbClr val="27005D"/>
              </a:solidFill>
            </a:endParaRPr>
          </a:p>
        </p:txBody>
      </p:sp>
      <p:pic>
        <p:nvPicPr>
          <p:cNvPr id="2097169" name="Google Shape;191;p9"/>
          <p:cNvPicPr preferRelativeResize="0">
            <a:picLocks/>
          </p:cNvPicPr>
          <p:nvPr/>
        </p:nvPicPr>
        <p:blipFill>
          <a:blip xmlns:r="http://schemas.openxmlformats.org/officeDocument/2006/relationships" r:embed="rId1">
            <a:alphaModFix/>
          </a:blip>
          <a:stretch>
            <a:fillRect/>
          </a:stretch>
        </p:blipFill>
        <p:spPr>
          <a:xfrm>
            <a:off x="6168225" y="5993125"/>
            <a:ext cx="6689700" cy="4431300"/>
          </a:xfrm>
          <a:prstGeom prst="ellipse"/>
          <a:noFill/>
          <a:ln>
            <a:noFill/>
          </a:ln>
        </p:spPr>
      </p:pic>
      <p:grpSp>
        <p:nvGrpSpPr>
          <p:cNvPr id="60" name="Google Shape;192;p9"/>
          <p:cNvGrpSpPr/>
          <p:nvPr/>
        </p:nvGrpSpPr>
        <p:grpSpPr>
          <a:xfrm>
            <a:off x="4474280" y="4754339"/>
            <a:ext cx="9810459" cy="10287882"/>
            <a:chOff x="3648400" y="4216558"/>
            <a:chExt cx="10922354" cy="10984286"/>
          </a:xfrm>
        </p:grpSpPr>
        <p:grpSp>
          <p:nvGrpSpPr>
            <p:cNvPr id="61" name="Google Shape;193;p9"/>
            <p:cNvGrpSpPr/>
            <p:nvPr/>
          </p:nvGrpSpPr>
          <p:grpSpPr>
            <a:xfrm>
              <a:off x="3648400" y="7995418"/>
              <a:ext cx="717946" cy="717946"/>
              <a:chOff x="0" y="0"/>
              <a:chExt cx="812800" cy="812800"/>
            </a:xfrm>
          </p:grpSpPr>
          <p:sp>
            <p:nvSpPr>
              <p:cNvPr id="1048680" name="Google Shape;194;p9"/>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1" name="Google Shape;195;p9"/>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62" name="Google Shape;196;p9"/>
            <p:cNvGrpSpPr/>
            <p:nvPr/>
          </p:nvGrpSpPr>
          <p:grpSpPr>
            <a:xfrm>
              <a:off x="5397034" y="5342782"/>
              <a:ext cx="717946" cy="717946"/>
              <a:chOff x="0" y="0"/>
              <a:chExt cx="812800" cy="812800"/>
            </a:xfrm>
          </p:grpSpPr>
          <p:sp>
            <p:nvSpPr>
              <p:cNvPr id="1048682" name="Google Shape;197;p9"/>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3" name="Google Shape;198;p9"/>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63" name="Google Shape;199;p9"/>
            <p:cNvGrpSpPr/>
            <p:nvPr/>
          </p:nvGrpSpPr>
          <p:grpSpPr>
            <a:xfrm>
              <a:off x="8785042" y="4216558"/>
              <a:ext cx="717946" cy="717946"/>
              <a:chOff x="0" y="0"/>
              <a:chExt cx="812800" cy="812800"/>
            </a:xfrm>
          </p:grpSpPr>
          <p:sp>
            <p:nvSpPr>
              <p:cNvPr id="1048684" name="Google Shape;200;p9"/>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5" name="Google Shape;201;p9"/>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64" name="Google Shape;202;p9"/>
            <p:cNvGrpSpPr/>
            <p:nvPr/>
          </p:nvGrpSpPr>
          <p:grpSpPr>
            <a:xfrm>
              <a:off x="11977786" y="5342782"/>
              <a:ext cx="717946" cy="717946"/>
              <a:chOff x="0" y="0"/>
              <a:chExt cx="812800" cy="812800"/>
            </a:xfrm>
          </p:grpSpPr>
          <p:sp>
            <p:nvSpPr>
              <p:cNvPr id="1048686" name="Google Shape;203;p9"/>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7" name="Google Shape;204;p9"/>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65" name="Google Shape;205;p9"/>
            <p:cNvGrpSpPr/>
            <p:nvPr/>
          </p:nvGrpSpPr>
          <p:grpSpPr>
            <a:xfrm>
              <a:off x="13852808" y="8134734"/>
              <a:ext cx="717946" cy="717946"/>
              <a:chOff x="0" y="0"/>
              <a:chExt cx="812800" cy="812800"/>
            </a:xfrm>
          </p:grpSpPr>
          <p:sp>
            <p:nvSpPr>
              <p:cNvPr id="1048688" name="Google Shape;206;p9"/>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89" name="Google Shape;207;p9"/>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sp>
          <p:nvSpPr>
            <p:cNvPr id="1048690" name="Google Shape;208;p9"/>
            <p:cNvSpPr/>
            <p:nvPr/>
          </p:nvSpPr>
          <p:spPr>
            <a:xfrm>
              <a:off x="3831575" y="4575516"/>
              <a:ext cx="10625328" cy="10625328"/>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914D"/>
              </a:solidFill>
              <a:prstDash val="dot"/>
              <a:miter lim="8000"/>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pic>
        <p:nvPicPr>
          <p:cNvPr id="2097170" name="Google Shape;209;p9"/>
          <p:cNvPicPr preferRelativeResize="0">
            <a:picLocks/>
          </p:cNvPicPr>
          <p:nvPr/>
        </p:nvPicPr>
        <p:blipFill>
          <a:blip xmlns:r="http://schemas.openxmlformats.org/officeDocument/2006/relationships" r:embed="rId2">
            <a:alphaModFix/>
          </a:blip>
          <a:stretch>
            <a:fillRect/>
          </a:stretch>
        </p:blipFill>
        <p:spPr>
          <a:xfrm>
            <a:off x="1626475" y="276725"/>
            <a:ext cx="2718426" cy="2718426"/>
          </a:xfrm>
          <a:prstGeom prst="rect"/>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8" name="Shape 213"/>
        <p:cNvGrpSpPr/>
        <p:nvPr/>
      </p:nvGrpSpPr>
      <p:grpSpPr>
        <a:xfrm>
          <a:off x="0" y="0"/>
          <a:ext cx="0" cy="0"/>
          <a:chOff x="0" y="0"/>
          <a:chExt cx="0" cy="0"/>
        </a:xfrm>
      </p:grpSpPr>
      <p:sp>
        <p:nvSpPr>
          <p:cNvPr id="1048693" name="Google Shape;214;g282e7913630_1_131"/>
          <p:cNvSpPr txBox="1"/>
          <p:nvPr/>
        </p:nvSpPr>
        <p:spPr>
          <a:xfrm>
            <a:off x="4300500" y="481550"/>
            <a:ext cx="10158000" cy="1082040"/>
          </a:xfrm>
          <a:prstGeom prst="rect"/>
          <a:noFill/>
          <a:ln>
            <a:noFill/>
          </a:ln>
        </p:spPr>
        <p:txBody>
          <a:bodyPr anchor="t" anchorCtr="0" bIns="0" lIns="0" rIns="0" spcFirstLastPara="1" tIns="0" wrap="square">
            <a:spAutoFit/>
          </a:bodyPr>
          <a:p>
            <a:pPr algn="ctr" indent="0" lvl="0" marL="0" marR="0" rtl="0">
              <a:lnSpc>
                <a:spcPct val="120000"/>
              </a:lnSpc>
              <a:spcBef>
                <a:spcPts val="0"/>
              </a:spcBef>
              <a:spcAft>
                <a:spcPts val="0"/>
              </a:spcAft>
              <a:buNone/>
            </a:pPr>
            <a:r>
              <a:rPr b="1" sz="6000" lang="en-US">
                <a:solidFill>
                  <a:srgbClr val="004AAD"/>
                </a:solidFill>
              </a:rPr>
              <a:t>Recommendation System</a:t>
            </a:r>
            <a:endParaRPr b="1" sz="6000">
              <a:solidFill>
                <a:srgbClr val="004AAD"/>
              </a:solidFill>
            </a:endParaRPr>
          </a:p>
        </p:txBody>
      </p:sp>
      <p:sp>
        <p:nvSpPr>
          <p:cNvPr id="1048694" name="Google Shape;215;g282e7913630_1_131"/>
          <p:cNvSpPr txBox="1"/>
          <p:nvPr/>
        </p:nvSpPr>
        <p:spPr>
          <a:xfrm>
            <a:off x="866824" y="7673243"/>
            <a:ext cx="3040200" cy="45723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Data Integration</a:t>
            </a:r>
            <a:endParaRPr b="1" sz="2600">
              <a:solidFill>
                <a:srgbClr val="9400FF"/>
              </a:solidFill>
            </a:endParaRPr>
          </a:p>
        </p:txBody>
      </p:sp>
      <p:sp>
        <p:nvSpPr>
          <p:cNvPr id="1048695" name="Google Shape;216;g282e7913630_1_131"/>
          <p:cNvSpPr txBox="1"/>
          <p:nvPr/>
        </p:nvSpPr>
        <p:spPr>
          <a:xfrm>
            <a:off x="255300" y="8181150"/>
            <a:ext cx="4089600" cy="2044700"/>
          </a:xfrm>
          <a:prstGeom prst="rect"/>
          <a:noFill/>
          <a:ln>
            <a:noFill/>
          </a:ln>
        </p:spPr>
        <p:txBody>
          <a:bodyPr anchor="t" anchorCtr="0" bIns="0" lIns="0" rIns="0" spcFirstLastPara="1" tIns="0" wrap="square">
            <a:spAutoFit/>
          </a:bodyPr>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Combine predicted demand with current inventory data.</a:t>
            </a:r>
            <a:endParaRPr sz="1900">
              <a:solidFill>
                <a:srgbClr val="27005D"/>
              </a:solidFill>
            </a:endParaRPr>
          </a:p>
          <a:p>
            <a:pPr algn="l" indent="-349250" lvl="0" marL="457200" marR="0" rtl="0">
              <a:lnSpc>
                <a:spcPct val="140000"/>
              </a:lnSpc>
              <a:spcBef>
                <a:spcPts val="0"/>
              </a:spcBef>
              <a:spcAft>
                <a:spcPts val="0"/>
              </a:spcAft>
              <a:buClr>
                <a:srgbClr val="27005D"/>
              </a:buClr>
              <a:buSzPts val="1900"/>
              <a:buChar char="●"/>
            </a:pPr>
            <a:r>
              <a:rPr sz="1900" lang="en-US">
                <a:solidFill>
                  <a:srgbClr val="27005D"/>
                </a:solidFill>
              </a:rPr>
              <a:t>Ensure recommendations consider both demand forecasts and actual inventory levels.</a:t>
            </a:r>
            <a:endParaRPr sz="1900">
              <a:solidFill>
                <a:srgbClr val="27005D"/>
              </a:solidFill>
            </a:endParaRPr>
          </a:p>
        </p:txBody>
      </p:sp>
      <p:grpSp>
        <p:nvGrpSpPr>
          <p:cNvPr id="69" name="Google Shape;217;g282e7913630_1_131"/>
          <p:cNvGrpSpPr/>
          <p:nvPr/>
        </p:nvGrpSpPr>
        <p:grpSpPr>
          <a:xfrm>
            <a:off x="4474280" y="4754339"/>
            <a:ext cx="9810459" cy="10287426"/>
            <a:chOff x="3648400" y="4216558"/>
            <a:chExt cx="10922354" cy="10983798"/>
          </a:xfrm>
        </p:grpSpPr>
        <p:sp>
          <p:nvSpPr>
            <p:cNvPr id="1048696" name="Google Shape;218;g282e7913630_1_131"/>
            <p:cNvSpPr/>
            <p:nvPr/>
          </p:nvSpPr>
          <p:spPr>
            <a:xfrm>
              <a:off x="3831575" y="4575516"/>
              <a:ext cx="10624840" cy="1062484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cmpd="sng">
              <a:solidFill>
                <a:srgbClr val="FF914D"/>
              </a:solidFill>
              <a:prstDash val="dot"/>
              <a:miter lim="8000"/>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p>
          </p:txBody>
        </p:sp>
        <p:grpSp>
          <p:nvGrpSpPr>
            <p:cNvPr id="70" name="Google Shape;219;g282e7913630_1_131"/>
            <p:cNvGrpSpPr/>
            <p:nvPr/>
          </p:nvGrpSpPr>
          <p:grpSpPr>
            <a:xfrm>
              <a:off x="3648400" y="7995418"/>
              <a:ext cx="717946" cy="717946"/>
              <a:chOff x="0" y="0"/>
              <a:chExt cx="812800" cy="812800"/>
            </a:xfrm>
          </p:grpSpPr>
          <p:sp>
            <p:nvSpPr>
              <p:cNvPr id="1048697" name="Google Shape;220;g282e7913630_1_13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698" name="Google Shape;221;g282e7913630_1_13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71" name="Google Shape;222;g282e7913630_1_131"/>
            <p:cNvGrpSpPr/>
            <p:nvPr/>
          </p:nvGrpSpPr>
          <p:grpSpPr>
            <a:xfrm>
              <a:off x="5397034" y="5342782"/>
              <a:ext cx="717946" cy="717946"/>
              <a:chOff x="0" y="0"/>
              <a:chExt cx="812800" cy="812800"/>
            </a:xfrm>
          </p:grpSpPr>
          <p:sp>
            <p:nvSpPr>
              <p:cNvPr id="1048699" name="Google Shape;223;g282e7913630_1_13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0" name="Google Shape;224;g282e7913630_1_13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72" name="Google Shape;225;g282e7913630_1_131"/>
            <p:cNvGrpSpPr/>
            <p:nvPr/>
          </p:nvGrpSpPr>
          <p:grpSpPr>
            <a:xfrm>
              <a:off x="8785042" y="4216558"/>
              <a:ext cx="717946" cy="717946"/>
              <a:chOff x="0" y="0"/>
              <a:chExt cx="812800" cy="812800"/>
            </a:xfrm>
          </p:grpSpPr>
          <p:sp>
            <p:nvSpPr>
              <p:cNvPr id="1048701" name="Google Shape;226;g282e7913630_1_13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2" name="Google Shape;227;g282e7913630_1_13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73" name="Google Shape;228;g282e7913630_1_131"/>
            <p:cNvGrpSpPr/>
            <p:nvPr/>
          </p:nvGrpSpPr>
          <p:grpSpPr>
            <a:xfrm>
              <a:off x="11977786" y="5342782"/>
              <a:ext cx="717946" cy="717946"/>
              <a:chOff x="0" y="0"/>
              <a:chExt cx="812800" cy="812800"/>
            </a:xfrm>
          </p:grpSpPr>
          <p:sp>
            <p:nvSpPr>
              <p:cNvPr id="1048703" name="Google Shape;229;g282e7913630_1_13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4" name="Google Shape;230;g282e7913630_1_13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nvGrpSpPr>
            <p:cNvPr id="74" name="Google Shape;231;g282e7913630_1_131"/>
            <p:cNvGrpSpPr/>
            <p:nvPr/>
          </p:nvGrpSpPr>
          <p:grpSpPr>
            <a:xfrm>
              <a:off x="13852808" y="8134734"/>
              <a:ext cx="717946" cy="717946"/>
              <a:chOff x="0" y="0"/>
              <a:chExt cx="812800" cy="812800"/>
            </a:xfrm>
          </p:grpSpPr>
          <p:sp>
            <p:nvSpPr>
              <p:cNvPr id="1048705" name="Google Shape;232;g282e7913630_1_131"/>
              <p:cNvSpPr/>
              <p:nvPr/>
            </p:nvSpPr>
            <p:spPr>
              <a:xfrm>
                <a:off x="0" y="0"/>
                <a:ext cx="812800" cy="812800"/>
              </a:xfrm>
              <a:custGeom>
                <a:avLst/>
                <a:ah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a:ln>
                <a:noFill/>
              </a:ln>
            </p:spPr>
            <p:txBody>
              <a:bodyPr anchor="ctr" anchorCtr="0" bIns="91425" lIns="91425" rIns="91425" spcFirstLastPara="1" tIns="91425" wrap="square">
                <a:noAutofit/>
              </a:bodyPr>
              <a:p>
                <a:pPr algn="l" indent="0" lvl="0" marL="0" rtl="0">
                  <a:spcBef>
                    <a:spcPts val="0"/>
                  </a:spcBef>
                  <a:spcAft>
                    <a:spcPts val="0"/>
                  </a:spcAft>
                  <a:buNone/>
                </a:pPr>
              </a:p>
            </p:txBody>
          </p:sp>
          <p:sp>
            <p:nvSpPr>
              <p:cNvPr id="1048706" name="Google Shape;233;g282e7913630_1_131"/>
              <p:cNvSpPr txBox="1"/>
              <p:nvPr/>
            </p:nvSpPr>
            <p:spPr>
              <a:xfrm>
                <a:off x="76200" y="28575"/>
                <a:ext cx="660300" cy="708000"/>
              </a:xfrm>
              <a:prstGeom prst="rect"/>
              <a:noFill/>
              <a:ln>
                <a:noFill/>
              </a:ln>
            </p:spPr>
            <p:txBody>
              <a:bodyPr anchor="ctr" anchorCtr="0" bIns="50800" lIns="50800" rIns="50800" spcFirstLastPara="1" tIns="50800" wrap="square">
                <a:noAutofit/>
              </a:bodyPr>
              <a:p>
                <a:pPr algn="ctr" indent="0" lvl="0" marL="0" marR="0" rtl="0">
                  <a:lnSpc>
                    <a:spcPct val="186611"/>
                  </a:lnSpc>
                  <a:spcBef>
                    <a:spcPts val="0"/>
                  </a:spcBef>
                  <a:spcAft>
                    <a:spcPts val="0"/>
                  </a:spcAft>
                  <a:buNone/>
                </a:pPr>
                <a:endParaRPr b="0" cap="none" sz="1800" i="0" strike="noStrike" u="none">
                  <a:solidFill>
                    <a:schemeClr val="dk1"/>
                  </a:solidFill>
                  <a:latin typeface="Calibri"/>
                  <a:ea typeface="Calibri"/>
                  <a:cs typeface="Calibri"/>
                  <a:sym typeface="Calibri"/>
                </a:endParaRPr>
              </a:p>
            </p:txBody>
          </p:sp>
        </p:grpSp>
      </p:grpSp>
      <p:sp>
        <p:nvSpPr>
          <p:cNvPr id="1048707" name="Google Shape;234;g282e7913630_1_131"/>
          <p:cNvSpPr txBox="1"/>
          <p:nvPr/>
        </p:nvSpPr>
        <p:spPr>
          <a:xfrm>
            <a:off x="2451697" y="4352800"/>
            <a:ext cx="3771600" cy="91446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600" lang="en-US">
                <a:solidFill>
                  <a:srgbClr val="9400FF"/>
                </a:solidFill>
              </a:rPr>
              <a:t>Identify High-Demand Items</a:t>
            </a:r>
            <a:endParaRPr b="1" sz="2600">
              <a:solidFill>
                <a:srgbClr val="9400FF"/>
              </a:solidFill>
            </a:endParaRPr>
          </a:p>
        </p:txBody>
      </p:sp>
      <p:sp>
        <p:nvSpPr>
          <p:cNvPr id="1048708" name="Google Shape;235;g282e7913630_1_131"/>
          <p:cNvSpPr txBox="1"/>
          <p:nvPr/>
        </p:nvSpPr>
        <p:spPr>
          <a:xfrm>
            <a:off x="1937351" y="5120050"/>
            <a:ext cx="3771600" cy="1866899"/>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Analyze data to find items with significantly higher predicted demand than current inventory.</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Establish a threshold for identifying high-demand items.</a:t>
            </a:r>
            <a:endParaRPr sz="1800">
              <a:solidFill>
                <a:srgbClr val="27005D"/>
              </a:solidFill>
            </a:endParaRPr>
          </a:p>
        </p:txBody>
      </p:sp>
      <p:sp>
        <p:nvSpPr>
          <p:cNvPr id="1048709" name="Google Shape;236;g282e7913630_1_131"/>
          <p:cNvSpPr txBox="1"/>
          <p:nvPr/>
        </p:nvSpPr>
        <p:spPr>
          <a:xfrm>
            <a:off x="12535688" y="3788675"/>
            <a:ext cx="37716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Generate Recommendations</a:t>
            </a:r>
            <a:endParaRPr b="1">
              <a:solidFill>
                <a:srgbClr val="9400FF"/>
              </a:solidFill>
            </a:endParaRPr>
          </a:p>
        </p:txBody>
      </p:sp>
      <p:sp>
        <p:nvSpPr>
          <p:cNvPr id="1048710" name="Google Shape;237;g282e7913630_1_131"/>
          <p:cNvSpPr txBox="1"/>
          <p:nvPr/>
        </p:nvSpPr>
        <p:spPr>
          <a:xfrm>
            <a:off x="12158650" y="4754350"/>
            <a:ext cx="4578300" cy="18669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For high-demand items, create recommendations as daily specials.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Consider factors like predicted demand, historical popularity, seasonality, and customer preferences.</a:t>
            </a:r>
            <a:endParaRPr sz="1800">
              <a:solidFill>
                <a:srgbClr val="27005D"/>
              </a:solidFill>
            </a:endParaRPr>
          </a:p>
        </p:txBody>
      </p:sp>
      <p:sp>
        <p:nvSpPr>
          <p:cNvPr id="1048711" name="Google Shape;238;g282e7913630_1_131"/>
          <p:cNvSpPr txBox="1"/>
          <p:nvPr/>
        </p:nvSpPr>
        <p:spPr>
          <a:xfrm>
            <a:off x="7505813" y="2162150"/>
            <a:ext cx="37716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Include about-to-expire food items</a:t>
            </a:r>
            <a:endParaRPr b="1">
              <a:solidFill>
                <a:srgbClr val="9400FF"/>
              </a:solidFill>
            </a:endParaRPr>
          </a:p>
        </p:txBody>
      </p:sp>
      <p:sp>
        <p:nvSpPr>
          <p:cNvPr id="1048712" name="Google Shape;239;g282e7913630_1_131"/>
          <p:cNvSpPr txBox="1"/>
          <p:nvPr/>
        </p:nvSpPr>
        <p:spPr>
          <a:xfrm>
            <a:off x="7567512" y="3101400"/>
            <a:ext cx="3624000" cy="149352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Include about-to-expire food items in the recommendations.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To avoid food wastage and increase profitability</a:t>
            </a:r>
            <a:endParaRPr sz="1800">
              <a:solidFill>
                <a:srgbClr val="27005D"/>
              </a:solidFill>
            </a:endParaRPr>
          </a:p>
        </p:txBody>
      </p:sp>
      <p:sp>
        <p:nvSpPr>
          <p:cNvPr id="1048713" name="Google Shape;240;g282e7913630_1_131"/>
          <p:cNvSpPr txBox="1"/>
          <p:nvPr/>
        </p:nvSpPr>
        <p:spPr>
          <a:xfrm>
            <a:off x="13822350" y="7081413"/>
            <a:ext cx="3771600" cy="846300"/>
          </a:xfrm>
          <a:prstGeom prst="rect"/>
          <a:noFill/>
          <a:ln>
            <a:noFill/>
          </a:ln>
        </p:spPr>
        <p:txBody>
          <a:bodyPr anchor="t" anchorCtr="0" bIns="0" lIns="0" rIns="0" spcFirstLastPara="1" tIns="0" wrap="square">
            <a:spAutoFit/>
          </a:bodyPr>
          <a:p>
            <a:pPr algn="ctr" indent="0" lvl="0" marL="0" marR="0" rtl="0">
              <a:lnSpc>
                <a:spcPct val="120008"/>
              </a:lnSpc>
              <a:spcBef>
                <a:spcPts val="0"/>
              </a:spcBef>
              <a:spcAft>
                <a:spcPts val="0"/>
              </a:spcAft>
              <a:buNone/>
            </a:pPr>
            <a:r>
              <a:rPr b="1" sz="2499" lang="en-US">
                <a:solidFill>
                  <a:srgbClr val="9400FF"/>
                </a:solidFill>
              </a:rPr>
              <a:t>Performance Tracking and Adjustment</a:t>
            </a:r>
            <a:endParaRPr b="1">
              <a:solidFill>
                <a:srgbClr val="9400FF"/>
              </a:solidFill>
            </a:endParaRPr>
          </a:p>
        </p:txBody>
      </p:sp>
      <p:sp>
        <p:nvSpPr>
          <p:cNvPr id="1048714" name="Google Shape;241;g282e7913630_1_131"/>
          <p:cNvSpPr txBox="1"/>
          <p:nvPr/>
        </p:nvSpPr>
        <p:spPr>
          <a:xfrm>
            <a:off x="14105675" y="8079600"/>
            <a:ext cx="3921300" cy="2216400"/>
          </a:xfrm>
          <a:prstGeom prst="rect"/>
          <a:noFill/>
          <a:ln>
            <a:noFill/>
          </a:ln>
        </p:spPr>
        <p:txBody>
          <a:bodyPr anchor="t" anchorCtr="0" bIns="0" lIns="0" rIns="0" spcFirstLastPara="1" tIns="0" wrap="square">
            <a:spAutoFit/>
          </a:bodyPr>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Continuously monitor the performance of recommended daily specials.</a:t>
            </a:r>
            <a:endParaRPr sz="1800">
              <a:solidFill>
                <a:srgbClr val="27005D"/>
              </a:solidFill>
            </a:endParaRPr>
          </a:p>
          <a:p>
            <a:pPr algn="ctr" indent="-342900" lvl="0" marL="457200" marR="0" rtl="0">
              <a:lnSpc>
                <a:spcPct val="140000"/>
              </a:lnSpc>
              <a:spcBef>
                <a:spcPts val="0"/>
              </a:spcBef>
              <a:spcAft>
                <a:spcPts val="0"/>
              </a:spcAft>
              <a:buClr>
                <a:srgbClr val="27005D"/>
              </a:buClr>
              <a:buSzPts val="1800"/>
              <a:buChar char="●"/>
            </a:pPr>
            <a:r>
              <a:rPr sz="1800" lang="en-US">
                <a:solidFill>
                  <a:srgbClr val="27005D"/>
                </a:solidFill>
              </a:rPr>
              <a:t>Adjust recommendations based on real-time sales data, customer feedback and inventory levels.</a:t>
            </a:r>
            <a:endParaRPr sz="1800">
              <a:solidFill>
                <a:srgbClr val="27005D"/>
              </a:solidFill>
            </a:endParaRPr>
          </a:p>
        </p:txBody>
      </p:sp>
      <p:pic>
        <p:nvPicPr>
          <p:cNvPr id="2097171" name="Google Shape;242;g282e7913630_1_131"/>
          <p:cNvPicPr preferRelativeResize="0">
            <a:picLocks/>
          </p:cNvPicPr>
          <p:nvPr/>
        </p:nvPicPr>
        <p:blipFill>
          <a:blip xmlns:r="http://schemas.openxmlformats.org/officeDocument/2006/relationships" r:embed="rId1">
            <a:alphaModFix/>
          </a:blip>
          <a:stretch>
            <a:fillRect/>
          </a:stretch>
        </p:blipFill>
        <p:spPr>
          <a:xfrm>
            <a:off x="7102463" y="5708700"/>
            <a:ext cx="4578300" cy="4578300"/>
          </a:xfrm>
          <a:prstGeom prst="ellipse"/>
          <a:noFill/>
          <a:ln>
            <a:noFill/>
          </a:ln>
        </p:spPr>
      </p:pic>
      <p:pic>
        <p:nvPicPr>
          <p:cNvPr id="2097172" name="Google Shape;243;g282e7913630_1_131"/>
          <p:cNvPicPr preferRelativeResize="0">
            <a:picLocks/>
          </p:cNvPicPr>
          <p:nvPr/>
        </p:nvPicPr>
        <p:blipFill>
          <a:blip xmlns:r="http://schemas.openxmlformats.org/officeDocument/2006/relationships" r:embed="rId2">
            <a:alphaModFix/>
          </a:blip>
          <a:stretch>
            <a:fillRect/>
          </a:stretch>
        </p:blipFill>
        <p:spPr>
          <a:xfrm>
            <a:off x="845502" y="481550"/>
            <a:ext cx="2909199" cy="2909201"/>
          </a:xfrm>
          <a:prstGeom prst="rect"/>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21051182G</dc:creator>
  <cp:lastModifiedBy>Vighnesh Harihar</cp:lastModifiedBy>
  <dcterms:created xsi:type="dcterms:W3CDTF">2006-08-15T13:00:00Z</dcterms:created>
  <dcterms:modified xsi:type="dcterms:W3CDTF">2023-10-11T04:34:19Z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3fc133bf00f04f0d8f00a4a59ebd2742</vt:lpwstr>
  </property>
</Properties>
</file>